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header9.xml" ContentType="application/vnd.openxmlformats-officedocument.wordprocessingml.header+xml"/>
  <Override PartName="/word/footer11.xml" ContentType="application/vnd.openxmlformats-officedocument.wordprocessingml.footer+xml"/>
  <Override PartName="/word/header10.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footer1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4F44EA" w14:textId="3899AC2D" w:rsidR="00CD4D35" w:rsidRPr="00FD2EFB" w:rsidRDefault="00E07DB2" w:rsidP="00BF49B4">
      <w:pPr>
        <w:pStyle w:val="CSPcovertitle1"/>
      </w:pPr>
      <w:bookmarkStart w:id="0" w:name="_Toc39664651"/>
      <w:r w:rsidRPr="00FD2EFB">
        <w:drawing>
          <wp:anchor distT="0" distB="0" distL="114300" distR="114300" simplePos="0" relativeHeight="251712000" behindDoc="1" locked="0" layoutInCell="1" allowOverlap="1" wp14:anchorId="3561FEA2" wp14:editId="7470B523">
            <wp:simplePos x="0" y="0"/>
            <wp:positionH relativeFrom="page">
              <wp:align>center</wp:align>
            </wp:positionH>
            <wp:positionV relativeFrom="page">
              <wp:align>center</wp:align>
            </wp:positionV>
            <wp:extent cx="7585200" cy="10656000"/>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HASS-Year 7-10 -front cover.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85200" cy="10656000"/>
                    </a:xfrm>
                    <a:prstGeom prst="rect">
                      <a:avLst/>
                    </a:prstGeom>
                  </pic:spPr>
                </pic:pic>
              </a:graphicData>
            </a:graphic>
            <wp14:sizeRelH relativeFrom="page">
              <wp14:pctWidth>0</wp14:pctWidth>
            </wp14:sizeRelH>
            <wp14:sizeRelV relativeFrom="page">
              <wp14:pctHeight>0</wp14:pctHeight>
            </wp14:sizeRelV>
          </wp:anchor>
        </w:drawing>
      </w:r>
      <w:r w:rsidR="00CD4D35" w:rsidRPr="00FD2EFB">
        <w:drawing>
          <wp:anchor distT="0" distB="0" distL="114300" distR="114300" simplePos="0" relativeHeight="251693568" behindDoc="1" locked="0" layoutInCell="1" allowOverlap="1" wp14:anchorId="7DA62788" wp14:editId="783A09DB">
            <wp:simplePos x="0" y="0"/>
            <wp:positionH relativeFrom="page">
              <wp:align>center</wp:align>
            </wp:positionH>
            <wp:positionV relativeFrom="page">
              <wp:align>center</wp:align>
            </wp:positionV>
            <wp:extent cx="7678800" cy="10738800"/>
            <wp:effectExtent l="0" t="0" r="0" b="571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ME 11 Preparatory cover.jpg"/>
                    <pic:cNvPicPr/>
                  </pic:nvPicPr>
                  <pic:blipFill>
                    <a:blip r:embed="rId12">
                      <a:extLst>
                        <a:ext uri="{28A0092B-C50C-407E-A947-70E740481C1C}">
                          <a14:useLocalDpi xmlns:a14="http://schemas.microsoft.com/office/drawing/2010/main" val="0"/>
                        </a:ext>
                      </a:extLst>
                    </a:blip>
                    <a:stretch>
                      <a:fillRect/>
                    </a:stretch>
                  </pic:blipFill>
                  <pic:spPr>
                    <a:xfrm>
                      <a:off x="0" y="0"/>
                      <a:ext cx="7678800" cy="10738800"/>
                    </a:xfrm>
                    <a:prstGeom prst="rect">
                      <a:avLst/>
                    </a:prstGeom>
                  </pic:spPr>
                </pic:pic>
              </a:graphicData>
            </a:graphic>
            <wp14:sizeRelH relativeFrom="margin">
              <wp14:pctWidth>0</wp14:pctWidth>
            </wp14:sizeRelH>
            <wp14:sizeRelV relativeFrom="margin">
              <wp14:pctHeight>0</wp14:pctHeight>
            </wp14:sizeRelV>
          </wp:anchor>
        </w:drawing>
      </w:r>
      <w:bookmarkEnd w:id="0"/>
      <w:r w:rsidR="00CD4D35" w:rsidRPr="00FD2EFB">
        <w:t>Humanities and Social Sciences:</w:t>
      </w:r>
      <w:r w:rsidR="00C94934" w:rsidRPr="00FD2EFB">
        <w:t xml:space="preserve"> </w:t>
      </w:r>
      <w:r w:rsidR="00294721" w:rsidRPr="00FD2EFB">
        <w:t>Economics and Business</w:t>
      </w:r>
    </w:p>
    <w:p w14:paraId="2B0FC08B" w14:textId="3A377B06" w:rsidR="00E564C1" w:rsidRPr="00FD2EFB" w:rsidRDefault="00CD4D35" w:rsidP="00BF49B4">
      <w:pPr>
        <w:pStyle w:val="CSPcovertitle2"/>
      </w:pPr>
      <w:r w:rsidRPr="00FD2EFB">
        <w:t xml:space="preserve">Teaching, </w:t>
      </w:r>
      <w:r w:rsidR="009C5C01" w:rsidRPr="00FD2EFB">
        <w:t>l</w:t>
      </w:r>
      <w:r w:rsidRPr="00FD2EFB">
        <w:t xml:space="preserve">earning and </w:t>
      </w:r>
      <w:r w:rsidR="009C5C01" w:rsidRPr="00FD2EFB">
        <w:t>a</w:t>
      </w:r>
      <w:r w:rsidRPr="00FD2EFB">
        <w:t xml:space="preserve">ssessment </w:t>
      </w:r>
      <w:r w:rsidR="009C5C01" w:rsidRPr="00FD2EFB">
        <w:t>e</w:t>
      </w:r>
      <w:r w:rsidRPr="00FD2EFB">
        <w:t>xemplar</w:t>
      </w:r>
    </w:p>
    <w:p w14:paraId="06684FD8" w14:textId="67CCE343" w:rsidR="00E07DB2" w:rsidRPr="00FD2EFB" w:rsidRDefault="00CD4D35" w:rsidP="00BF49B4">
      <w:pPr>
        <w:pStyle w:val="CSPcovertitle3"/>
      </w:pPr>
      <w:r w:rsidRPr="00FD2EFB">
        <w:t>Year 8</w:t>
      </w:r>
    </w:p>
    <w:p w14:paraId="1F12B9E7" w14:textId="01056432" w:rsidR="00E07DB2" w:rsidRPr="00E616C8" w:rsidRDefault="002E09DD" w:rsidP="00BF49B4">
      <w:pPr>
        <w:pStyle w:val="CSPcovertitle3"/>
        <w:spacing w:before="0"/>
        <w:sectPr w:rsidR="00E07DB2" w:rsidRPr="00E616C8" w:rsidSect="00F606D0">
          <w:headerReference w:type="default" r:id="rId13"/>
          <w:footerReference w:type="default" r:id="rId14"/>
          <w:pgSz w:w="11906" w:h="16838" w:code="9"/>
          <w:pgMar w:top="1644" w:right="1418" w:bottom="1276" w:left="1418" w:header="680" w:footer="567" w:gutter="0"/>
          <w:cols w:space="708"/>
          <w:titlePg/>
          <w:docGrid w:linePitch="360"/>
        </w:sectPr>
      </w:pPr>
      <w:r w:rsidRPr="00FD2EFB">
        <w:t xml:space="preserve">Australia’s </w:t>
      </w:r>
      <w:r w:rsidR="001C5CF2" w:rsidRPr="00FD2EFB">
        <w:t>m</w:t>
      </w:r>
      <w:r w:rsidRPr="00FD2EFB">
        <w:t>ixed</w:t>
      </w:r>
      <w:r w:rsidR="007233E1">
        <w:t>-</w:t>
      </w:r>
      <w:r w:rsidR="001C5CF2" w:rsidRPr="00FD2EFB">
        <w:t>m</w:t>
      </w:r>
      <w:r w:rsidRPr="00FD2EFB">
        <w:t xml:space="preserve">arket </w:t>
      </w:r>
      <w:r w:rsidR="001C5CF2" w:rsidRPr="00FD2EFB">
        <w:t>e</w:t>
      </w:r>
      <w:r w:rsidRPr="00FD2EFB">
        <w:t>conomy</w:t>
      </w:r>
    </w:p>
    <w:p w14:paraId="0349FB6D" w14:textId="77777777" w:rsidR="00FD2EFB" w:rsidRPr="009D1A71" w:rsidRDefault="00FD2EFB" w:rsidP="00FD2EFB">
      <w:pPr>
        <w:tabs>
          <w:tab w:val="left" w:pos="1896"/>
        </w:tabs>
        <w:rPr>
          <w:b/>
          <w:szCs w:val="16"/>
        </w:rPr>
      </w:pPr>
      <w:r w:rsidRPr="009D1A71">
        <w:rPr>
          <w:b/>
          <w:szCs w:val="16"/>
        </w:rPr>
        <w:lastRenderedPageBreak/>
        <w:t>Acknowledgement of Country</w:t>
      </w:r>
    </w:p>
    <w:p w14:paraId="483F2D6F" w14:textId="77777777" w:rsidR="00FD2EFB" w:rsidRDefault="00FD2EFB" w:rsidP="00CE1800">
      <w:pPr>
        <w:rPr>
          <w:szCs w:val="16"/>
        </w:rPr>
      </w:pPr>
      <w:r w:rsidRPr="00601373">
        <w:rPr>
          <w:szCs w:val="16"/>
        </w:rPr>
        <w:t xml:space="preserve">Kaya. The School Curriculum and Standards Authority (the Authority) acknowledges that our offices are on Whadjuk Noongar </w:t>
      </w:r>
      <w:proofErr w:type="spellStart"/>
      <w:r w:rsidRPr="00601373">
        <w:rPr>
          <w:szCs w:val="16"/>
        </w:rPr>
        <w:t>boodjar</w:t>
      </w:r>
      <w:proofErr w:type="spellEnd"/>
      <w:r w:rsidRPr="00601373">
        <w:rPr>
          <w:szCs w:val="16"/>
        </w:rPr>
        <w:t xml:space="preserve"> and that we deliver our services on the country of many traditional custodians and language groups throughout Western Australia. The Authority acknowledges the traditional custodians throughout Western Australia and their continuing connection to land, waters and community. We offer our respect to Elders past and present.</w:t>
      </w:r>
    </w:p>
    <w:p w14:paraId="107ED74D" w14:textId="77777777" w:rsidR="00CE1800" w:rsidRPr="00CE1800" w:rsidRDefault="00CE1800" w:rsidP="00CE1800">
      <w:pPr>
        <w:rPr>
          <w:b/>
          <w:szCs w:val="16"/>
        </w:rPr>
      </w:pPr>
      <w:r w:rsidRPr="00CE1800">
        <w:rPr>
          <w:b/>
          <w:szCs w:val="16"/>
        </w:rPr>
        <w:t>Background</w:t>
      </w:r>
    </w:p>
    <w:p w14:paraId="6D165F57" w14:textId="77777777" w:rsidR="00CE1800" w:rsidRPr="00CE1800" w:rsidRDefault="00CE1800" w:rsidP="00D970AB">
      <w:pPr>
        <w:spacing w:after="3720"/>
        <w:rPr>
          <w:szCs w:val="16"/>
        </w:rPr>
      </w:pPr>
      <w:r w:rsidRPr="00CE1800">
        <w:rPr>
          <w:szCs w:val="16"/>
        </w:rPr>
        <w:t xml:space="preserve">This teaching, learning and assessment exemplar (the exemplar) has been developed by the School Curriculum and Standards Authority (the Authority) as part of the </w:t>
      </w:r>
      <w:r w:rsidRPr="00CE1800">
        <w:rPr>
          <w:i/>
          <w:szCs w:val="16"/>
        </w:rPr>
        <w:t xml:space="preserve">School Education Act Employees (Teachers and Administrators) General Agreement 2017 </w:t>
      </w:r>
      <w:r w:rsidRPr="00CE1800">
        <w:rPr>
          <w:szCs w:val="16"/>
        </w:rPr>
        <w:t>(Clause 61.1–61.3).</w:t>
      </w:r>
    </w:p>
    <w:p w14:paraId="3ABED4F1" w14:textId="77777777" w:rsidR="00FD2EFB" w:rsidRPr="009C3849" w:rsidRDefault="00FD2EFB" w:rsidP="00FD2EFB">
      <w:pPr>
        <w:rPr>
          <w:b/>
          <w:bCs/>
          <w:sz w:val="20"/>
          <w:szCs w:val="20"/>
        </w:rPr>
      </w:pPr>
      <w:r w:rsidRPr="009C3849">
        <w:rPr>
          <w:b/>
          <w:bCs/>
          <w:sz w:val="20"/>
          <w:szCs w:val="20"/>
          <w:lang w:eastAsia="zh-CN"/>
        </w:rPr>
        <w:t>Copyright</w:t>
      </w:r>
    </w:p>
    <w:p w14:paraId="45FBF552" w14:textId="77777777" w:rsidR="00FD2EFB" w:rsidRPr="00FD2EFB" w:rsidRDefault="00FD2EFB" w:rsidP="00FD2EFB">
      <w:pPr>
        <w:rPr>
          <w:sz w:val="20"/>
          <w:szCs w:val="20"/>
          <w:lang w:eastAsia="zh-CN"/>
        </w:rPr>
      </w:pPr>
      <w:r w:rsidRPr="00FD2EFB">
        <w:rPr>
          <w:sz w:val="20"/>
          <w:szCs w:val="20"/>
          <w:lang w:eastAsia="zh-CN"/>
        </w:rPr>
        <w:t>© School Curriculum and Standards Authority, 2025</w:t>
      </w:r>
    </w:p>
    <w:p w14:paraId="5F1D86E1" w14:textId="77777777" w:rsidR="00442934" w:rsidRPr="00442934" w:rsidRDefault="00442934" w:rsidP="00442934">
      <w:pPr>
        <w:rPr>
          <w:rFonts w:eastAsia="Calibri" w:cs="Calibri"/>
          <w:kern w:val="2"/>
          <w:sz w:val="20"/>
          <w:szCs w:val="20"/>
          <w:lang w:eastAsia="en-US"/>
          <w14:ligatures w14:val="standardContextual"/>
        </w:rPr>
      </w:pPr>
      <w:r w:rsidRPr="00442934">
        <w:rPr>
          <w:rFonts w:eastAsia="Calibri" w:cs="Calibri"/>
          <w:kern w:val="2"/>
          <w:sz w:val="20"/>
          <w:szCs w:val="20"/>
          <w:lang w:eastAsia="en-US"/>
          <w14:ligatures w14:val="standardContextual"/>
        </w:rPr>
        <w:t>This document – apart from any third-party copyright material contained in it – may be freely copied, or communicated on an intranet, for non-commercial purposes in educational institutions, provided that the School Curriculum and Standards Authority (the Authority) is acknowledged as the copyright owner, and that the Authority’s moral rights are not infringed.</w:t>
      </w:r>
    </w:p>
    <w:p w14:paraId="0ACC55FC" w14:textId="77777777" w:rsidR="00442934" w:rsidRPr="00442934" w:rsidRDefault="00442934" w:rsidP="00442934">
      <w:pPr>
        <w:rPr>
          <w:rFonts w:eastAsia="Calibri" w:cs="Calibri"/>
          <w:kern w:val="2"/>
          <w:sz w:val="20"/>
          <w:szCs w:val="20"/>
          <w:lang w:eastAsia="en-US"/>
          <w14:ligatures w14:val="standardContextual"/>
        </w:rPr>
      </w:pPr>
      <w:r w:rsidRPr="00442934">
        <w:rPr>
          <w:rFonts w:eastAsia="Calibri" w:cs="Calibri"/>
          <w:kern w:val="2"/>
          <w:sz w:val="20"/>
          <w:szCs w:val="20"/>
          <w:lang w:eastAsia="en-US"/>
          <w14:ligatures w14:val="standardContextual"/>
        </w:rPr>
        <w:t>Copying or communication for any other purpose can be done only within the terms of the</w:t>
      </w:r>
      <w:r w:rsidRPr="00442934">
        <w:rPr>
          <w:rFonts w:eastAsia="Calibri" w:cs="Calibri"/>
          <w:i/>
          <w:iCs/>
          <w:kern w:val="2"/>
          <w:sz w:val="20"/>
          <w:szCs w:val="20"/>
          <w:lang w:eastAsia="en-US"/>
          <w14:ligatures w14:val="standardContextual"/>
        </w:rPr>
        <w:t xml:space="preserve"> Copyright Act 1968</w:t>
      </w:r>
      <w:r w:rsidRPr="00442934">
        <w:rPr>
          <w:rFonts w:eastAsia="Calibri" w:cs="Calibri"/>
          <w:kern w:val="2"/>
          <w:sz w:val="20"/>
          <w:szCs w:val="20"/>
          <w:lang w:eastAsia="en-US"/>
          <w14:ligatures w14:val="standardContextual"/>
        </w:rPr>
        <w:t xml:space="preserve"> or with prior written permission of the Authority. Copying or communication of any third-party copyright material can be done only within the terms of the </w:t>
      </w:r>
      <w:r w:rsidRPr="00442934">
        <w:rPr>
          <w:rFonts w:eastAsia="Calibri" w:cs="Calibri"/>
          <w:i/>
          <w:iCs/>
          <w:kern w:val="2"/>
          <w:sz w:val="20"/>
          <w:szCs w:val="20"/>
          <w:lang w:eastAsia="en-US"/>
          <w14:ligatures w14:val="standardContextual"/>
        </w:rPr>
        <w:t>Copyright Act 1968</w:t>
      </w:r>
      <w:r w:rsidRPr="00442934">
        <w:rPr>
          <w:rFonts w:eastAsia="Calibri" w:cs="Calibri"/>
          <w:kern w:val="2"/>
          <w:sz w:val="20"/>
          <w:szCs w:val="20"/>
          <w:lang w:eastAsia="en-US"/>
          <w14:ligatures w14:val="standardContextual"/>
        </w:rPr>
        <w:t xml:space="preserve"> or with permission of the copyright owners.</w:t>
      </w:r>
    </w:p>
    <w:p w14:paraId="5C0B5BC5" w14:textId="77777777" w:rsidR="00442934" w:rsidRPr="00442934" w:rsidRDefault="00442934" w:rsidP="00442934">
      <w:pPr>
        <w:rPr>
          <w:rFonts w:eastAsia="Calibri" w:cs="Calibri"/>
          <w:kern w:val="2"/>
          <w:sz w:val="20"/>
          <w:szCs w:val="20"/>
          <w:lang w:eastAsia="en-US"/>
          <w14:ligatures w14:val="standardContextual"/>
        </w:rPr>
      </w:pPr>
      <w:r w:rsidRPr="00442934">
        <w:rPr>
          <w:rFonts w:eastAsia="Calibri" w:cs="Calibri"/>
          <w:kern w:val="2"/>
          <w:sz w:val="20"/>
          <w:szCs w:val="20"/>
          <w:lang w:eastAsia="en-US"/>
          <w14:ligatures w14:val="standardContextual"/>
        </w:rPr>
        <w:t xml:space="preserve">Any content in this document that has been derived from the Australian Curriculum may be used under the terms of the </w:t>
      </w:r>
      <w:hyperlink r:id="rId15" w:tgtFrame="_blank" w:history="1">
        <w:r w:rsidRPr="00442934">
          <w:rPr>
            <w:rFonts w:eastAsia="Calibri" w:cs="Calibri"/>
            <w:color w:val="580F8B"/>
            <w:kern w:val="2"/>
            <w:sz w:val="20"/>
            <w:szCs w:val="20"/>
            <w:u w:val="single"/>
            <w:lang w:eastAsia="en-US"/>
            <w14:ligatures w14:val="standardContextual"/>
          </w:rPr>
          <w:t>Creative Commons Attribution 4.0 International licence</w:t>
        </w:r>
      </w:hyperlink>
      <w:r w:rsidRPr="00442934">
        <w:rPr>
          <w:rFonts w:eastAsia="Calibri" w:cs="Calibri"/>
          <w:kern w:val="2"/>
          <w:sz w:val="20"/>
          <w:szCs w:val="20"/>
          <w:lang w:eastAsia="en-US"/>
          <w14:ligatures w14:val="standardContextual"/>
        </w:rPr>
        <w:t>.</w:t>
      </w:r>
    </w:p>
    <w:p w14:paraId="0ACDA287" w14:textId="77777777" w:rsidR="00FD2EFB" w:rsidRPr="009C3849" w:rsidRDefault="00FD2EFB" w:rsidP="00FD2EFB">
      <w:pPr>
        <w:rPr>
          <w:b/>
          <w:bCs/>
          <w:sz w:val="20"/>
          <w:szCs w:val="20"/>
          <w:lang w:eastAsia="zh-CN"/>
        </w:rPr>
      </w:pPr>
      <w:r w:rsidRPr="009C3849">
        <w:rPr>
          <w:b/>
          <w:bCs/>
          <w:sz w:val="20"/>
          <w:szCs w:val="20"/>
          <w:lang w:eastAsia="zh-CN"/>
        </w:rPr>
        <w:t>Disclaimer</w:t>
      </w:r>
    </w:p>
    <w:p w14:paraId="35C26325" w14:textId="77777777" w:rsidR="008A7133" w:rsidRDefault="00442934" w:rsidP="00D970AB">
      <w:pPr>
        <w:rPr>
          <w:sz w:val="20"/>
          <w:szCs w:val="20"/>
        </w:rPr>
      </w:pPr>
      <w:r w:rsidRPr="00B61BA9">
        <w:rPr>
          <w:rFonts w:cstheme="minorHAnsi"/>
          <w:sz w:val="20"/>
          <w:szCs w:val="20"/>
          <w:lang w:val="en-GB"/>
        </w:rPr>
        <w:t xml:space="preserve">Any resources such as texts, websites and so on that may be referred to in this document are provided as examples of resources that teachers can use to support their learning programs. Their inclusion does not imply that they are mandatory or that they are the only resources relevant to the course. </w:t>
      </w:r>
      <w:r>
        <w:rPr>
          <w:sz w:val="20"/>
          <w:szCs w:val="20"/>
        </w:rPr>
        <w:t>Teachers</w:t>
      </w:r>
      <w:r w:rsidRPr="00B61BA9">
        <w:rPr>
          <w:sz w:val="20"/>
          <w:szCs w:val="20"/>
        </w:rPr>
        <w:t xml:space="preserve"> must exercise their professional judgement as to the appropriateness of any they may wish to use.</w:t>
      </w:r>
    </w:p>
    <w:p w14:paraId="4A6EE75B" w14:textId="521E0373" w:rsidR="00D970AB" w:rsidRDefault="00D970AB" w:rsidP="00D970AB">
      <w:pPr>
        <w:shd w:val="clear" w:color="auto" w:fill="FFFFFF"/>
        <w:spacing w:before="100" w:after="0"/>
        <w:rPr>
          <w:sz w:val="20"/>
          <w:szCs w:val="20"/>
        </w:rPr>
      </w:pPr>
      <w:r w:rsidRPr="00333A60">
        <w:rPr>
          <w:rFonts w:cstheme="minorHAnsi"/>
          <w:sz w:val="20"/>
          <w:szCs w:val="20"/>
        </w:rPr>
        <w:t xml:space="preserve">This </w:t>
      </w:r>
      <w:r>
        <w:rPr>
          <w:rFonts w:cstheme="minorHAnsi"/>
          <w:sz w:val="20"/>
          <w:szCs w:val="20"/>
        </w:rPr>
        <w:t>resource utilises</w:t>
      </w:r>
      <w:r w:rsidRPr="00333A60">
        <w:rPr>
          <w:rFonts w:cstheme="minorHAnsi"/>
          <w:sz w:val="20"/>
          <w:szCs w:val="20"/>
        </w:rPr>
        <w:t xml:space="preserve"> electronic web-based resources, such as videos and image galleries. Teachers should be present while an electronic resource is in use and close links immediately after a resource, such as a video has played to prevent default ‘auto play’ of additional videos. Where resources are referred for home study, they should be uploaded through Connect, or an equivalent system, that filters advertising content.</w:t>
      </w:r>
    </w:p>
    <w:p w14:paraId="4A27FD5B" w14:textId="433A8933" w:rsidR="00D970AB" w:rsidRPr="00D970AB" w:rsidRDefault="00D970AB" w:rsidP="00D970AB">
      <w:pPr>
        <w:rPr>
          <w:sz w:val="20"/>
          <w:szCs w:val="20"/>
        </w:rPr>
        <w:sectPr w:rsidR="00D970AB" w:rsidRPr="00D970AB" w:rsidSect="00F606D0">
          <w:headerReference w:type="default" r:id="rId16"/>
          <w:footerReference w:type="even" r:id="rId17"/>
          <w:footerReference w:type="default" r:id="rId18"/>
          <w:headerReference w:type="first" r:id="rId19"/>
          <w:footerReference w:type="first" r:id="rId20"/>
          <w:pgSz w:w="11906" w:h="16838" w:code="9"/>
          <w:pgMar w:top="1644" w:right="1418" w:bottom="1276" w:left="1418" w:header="680" w:footer="567" w:gutter="0"/>
          <w:pgNumType w:start="1"/>
          <w:cols w:space="708"/>
          <w:titlePg/>
          <w:docGrid w:linePitch="360"/>
        </w:sectPr>
      </w:pPr>
    </w:p>
    <w:p w14:paraId="7D431CA5" w14:textId="77777777" w:rsidR="003F57CE" w:rsidRPr="00414665" w:rsidRDefault="003F57CE" w:rsidP="00C94934">
      <w:pPr>
        <w:pStyle w:val="SCSATOCHeading"/>
      </w:pPr>
      <w:bookmarkStart w:id="1" w:name="_Toc197606498"/>
      <w:r w:rsidRPr="00414665">
        <w:lastRenderedPageBreak/>
        <w:t>Contents</w:t>
      </w:r>
    </w:p>
    <w:p w14:paraId="45DF3A3E" w14:textId="422377A1" w:rsidR="00F77D23" w:rsidRDefault="009A25B3">
      <w:pPr>
        <w:pStyle w:val="TOC1"/>
        <w:rPr>
          <w:rFonts w:asciiTheme="minorHAnsi" w:eastAsiaTheme="minorEastAsia" w:hAnsiTheme="minorHAnsi" w:cstheme="minorBidi"/>
          <w:b w:val="0"/>
          <w:kern w:val="2"/>
          <w:sz w:val="24"/>
          <w:szCs w:val="24"/>
          <w14:ligatures w14:val="standardContextual"/>
        </w:rPr>
      </w:pPr>
      <w:r>
        <w:rPr>
          <w:rFonts w:cstheme="minorHAnsi"/>
        </w:rPr>
        <w:fldChar w:fldCharType="begin"/>
      </w:r>
      <w:r>
        <w:rPr>
          <w:rFonts w:cstheme="minorHAnsi"/>
        </w:rPr>
        <w:instrText xml:space="preserve"> TOC \h \z \t "SCSA P-10 Exemplar Splash Heading,1,SCSA Plain Appendix Heading 1,1,SCSA Plain Heading 1,1,SCSA Plain Heading 2,2" </w:instrText>
      </w:r>
      <w:r>
        <w:rPr>
          <w:rFonts w:cstheme="minorHAnsi"/>
        </w:rPr>
        <w:fldChar w:fldCharType="separate"/>
      </w:r>
      <w:hyperlink w:anchor="_Toc219202202" w:history="1">
        <w:r w:rsidR="00F77D23" w:rsidRPr="00651DA9">
          <w:rPr>
            <w:rStyle w:val="Hyperlink"/>
          </w:rPr>
          <w:t>The Western Australian Curriculum</w:t>
        </w:r>
        <w:r w:rsidR="00F77D23">
          <w:rPr>
            <w:webHidden/>
          </w:rPr>
          <w:tab/>
        </w:r>
        <w:r w:rsidR="00F77D23">
          <w:rPr>
            <w:webHidden/>
          </w:rPr>
          <w:fldChar w:fldCharType="begin"/>
        </w:r>
        <w:r w:rsidR="00F77D23">
          <w:rPr>
            <w:webHidden/>
          </w:rPr>
          <w:instrText xml:space="preserve"> PAGEREF _Toc219202202 \h </w:instrText>
        </w:r>
        <w:r w:rsidR="00F77D23">
          <w:rPr>
            <w:webHidden/>
          </w:rPr>
        </w:r>
        <w:r w:rsidR="00F77D23">
          <w:rPr>
            <w:webHidden/>
          </w:rPr>
          <w:fldChar w:fldCharType="separate"/>
        </w:r>
        <w:r w:rsidR="00AE4777">
          <w:rPr>
            <w:webHidden/>
          </w:rPr>
          <w:t>1</w:t>
        </w:r>
        <w:r w:rsidR="00F77D23">
          <w:rPr>
            <w:webHidden/>
          </w:rPr>
          <w:fldChar w:fldCharType="end"/>
        </w:r>
      </w:hyperlink>
    </w:p>
    <w:p w14:paraId="1FCA2F9F" w14:textId="6A8571FA" w:rsidR="00F77D23" w:rsidRDefault="00F77D23">
      <w:pPr>
        <w:pStyle w:val="TOC2"/>
        <w:rPr>
          <w:rFonts w:asciiTheme="minorHAnsi" w:eastAsiaTheme="minorEastAsia" w:hAnsiTheme="minorHAnsi" w:cstheme="minorBidi"/>
          <w:kern w:val="2"/>
          <w:sz w:val="24"/>
          <w:szCs w:val="24"/>
          <w14:ligatures w14:val="standardContextual"/>
        </w:rPr>
      </w:pPr>
      <w:hyperlink w:anchor="_Toc219202203" w:history="1">
        <w:r w:rsidRPr="00651DA9">
          <w:rPr>
            <w:rStyle w:val="Hyperlink"/>
          </w:rPr>
          <w:t>The Humanities and Social Sciences curriculum</w:t>
        </w:r>
        <w:r>
          <w:rPr>
            <w:webHidden/>
          </w:rPr>
          <w:tab/>
        </w:r>
        <w:r>
          <w:rPr>
            <w:webHidden/>
          </w:rPr>
          <w:fldChar w:fldCharType="begin"/>
        </w:r>
        <w:r>
          <w:rPr>
            <w:webHidden/>
          </w:rPr>
          <w:instrText xml:space="preserve"> PAGEREF _Toc219202203 \h </w:instrText>
        </w:r>
        <w:r>
          <w:rPr>
            <w:webHidden/>
          </w:rPr>
        </w:r>
        <w:r>
          <w:rPr>
            <w:webHidden/>
          </w:rPr>
          <w:fldChar w:fldCharType="separate"/>
        </w:r>
        <w:r w:rsidR="00AE4777">
          <w:rPr>
            <w:webHidden/>
          </w:rPr>
          <w:t>1</w:t>
        </w:r>
        <w:r>
          <w:rPr>
            <w:webHidden/>
          </w:rPr>
          <w:fldChar w:fldCharType="end"/>
        </w:r>
      </w:hyperlink>
    </w:p>
    <w:p w14:paraId="2A91AB19" w14:textId="6F17992B"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04" w:history="1">
        <w:r w:rsidRPr="00651DA9">
          <w:rPr>
            <w:rStyle w:val="Hyperlink"/>
          </w:rPr>
          <w:t>This exemplar</w:t>
        </w:r>
        <w:r>
          <w:rPr>
            <w:webHidden/>
          </w:rPr>
          <w:tab/>
        </w:r>
        <w:r>
          <w:rPr>
            <w:webHidden/>
          </w:rPr>
          <w:fldChar w:fldCharType="begin"/>
        </w:r>
        <w:r>
          <w:rPr>
            <w:webHidden/>
          </w:rPr>
          <w:instrText xml:space="preserve"> PAGEREF _Toc219202204 \h </w:instrText>
        </w:r>
        <w:r>
          <w:rPr>
            <w:webHidden/>
          </w:rPr>
        </w:r>
        <w:r>
          <w:rPr>
            <w:webHidden/>
          </w:rPr>
          <w:fldChar w:fldCharType="separate"/>
        </w:r>
        <w:r w:rsidR="00AE4777">
          <w:rPr>
            <w:webHidden/>
          </w:rPr>
          <w:t>2</w:t>
        </w:r>
        <w:r>
          <w:rPr>
            <w:webHidden/>
          </w:rPr>
          <w:fldChar w:fldCharType="end"/>
        </w:r>
      </w:hyperlink>
    </w:p>
    <w:p w14:paraId="315DAABC" w14:textId="20CC3AFC" w:rsidR="00F77D23" w:rsidRDefault="00F77D23">
      <w:pPr>
        <w:pStyle w:val="TOC2"/>
        <w:rPr>
          <w:rFonts w:asciiTheme="minorHAnsi" w:eastAsiaTheme="minorEastAsia" w:hAnsiTheme="minorHAnsi" w:cstheme="minorBidi"/>
          <w:kern w:val="2"/>
          <w:sz w:val="24"/>
          <w:szCs w:val="24"/>
          <w14:ligatures w14:val="standardContextual"/>
        </w:rPr>
      </w:pPr>
      <w:hyperlink w:anchor="_Toc219202205" w:history="1">
        <w:r w:rsidRPr="00651DA9">
          <w:rPr>
            <w:rStyle w:val="Hyperlink"/>
          </w:rPr>
          <w:t>Catering for diversity</w:t>
        </w:r>
        <w:r>
          <w:rPr>
            <w:webHidden/>
          </w:rPr>
          <w:tab/>
        </w:r>
        <w:r>
          <w:rPr>
            <w:webHidden/>
          </w:rPr>
          <w:fldChar w:fldCharType="begin"/>
        </w:r>
        <w:r>
          <w:rPr>
            <w:webHidden/>
          </w:rPr>
          <w:instrText xml:space="preserve"> PAGEREF _Toc219202205 \h </w:instrText>
        </w:r>
        <w:r>
          <w:rPr>
            <w:webHidden/>
          </w:rPr>
        </w:r>
        <w:r>
          <w:rPr>
            <w:webHidden/>
          </w:rPr>
          <w:fldChar w:fldCharType="separate"/>
        </w:r>
        <w:r w:rsidR="00AE4777">
          <w:rPr>
            <w:webHidden/>
          </w:rPr>
          <w:t>2</w:t>
        </w:r>
        <w:r>
          <w:rPr>
            <w:webHidden/>
          </w:rPr>
          <w:fldChar w:fldCharType="end"/>
        </w:r>
      </w:hyperlink>
    </w:p>
    <w:p w14:paraId="716BC12A" w14:textId="49D35ED9" w:rsidR="00F77D23" w:rsidRDefault="00F77D23">
      <w:pPr>
        <w:pStyle w:val="TOC2"/>
        <w:rPr>
          <w:rFonts w:asciiTheme="minorHAnsi" w:eastAsiaTheme="minorEastAsia" w:hAnsiTheme="minorHAnsi" w:cstheme="minorBidi"/>
          <w:kern w:val="2"/>
          <w:sz w:val="24"/>
          <w:szCs w:val="24"/>
          <w14:ligatures w14:val="standardContextual"/>
        </w:rPr>
      </w:pPr>
      <w:hyperlink w:anchor="_Toc219202206" w:history="1">
        <w:r w:rsidRPr="00651DA9">
          <w:rPr>
            <w:rStyle w:val="Hyperlink"/>
          </w:rPr>
          <w:t>Using this exemplar</w:t>
        </w:r>
        <w:r>
          <w:rPr>
            <w:webHidden/>
          </w:rPr>
          <w:tab/>
        </w:r>
        <w:r>
          <w:rPr>
            <w:webHidden/>
          </w:rPr>
          <w:fldChar w:fldCharType="begin"/>
        </w:r>
        <w:r>
          <w:rPr>
            <w:webHidden/>
          </w:rPr>
          <w:instrText xml:space="preserve"> PAGEREF _Toc219202206 \h </w:instrText>
        </w:r>
        <w:r>
          <w:rPr>
            <w:webHidden/>
          </w:rPr>
        </w:r>
        <w:r>
          <w:rPr>
            <w:webHidden/>
          </w:rPr>
          <w:fldChar w:fldCharType="separate"/>
        </w:r>
        <w:r w:rsidR="00AE4777">
          <w:rPr>
            <w:webHidden/>
          </w:rPr>
          <w:t>3</w:t>
        </w:r>
        <w:r>
          <w:rPr>
            <w:webHidden/>
          </w:rPr>
          <w:fldChar w:fldCharType="end"/>
        </w:r>
      </w:hyperlink>
    </w:p>
    <w:p w14:paraId="4DDE646A" w14:textId="5C5247C2" w:rsidR="00F77D23" w:rsidRDefault="00F77D23">
      <w:pPr>
        <w:pStyle w:val="TOC2"/>
        <w:rPr>
          <w:rFonts w:asciiTheme="minorHAnsi" w:eastAsiaTheme="minorEastAsia" w:hAnsiTheme="minorHAnsi" w:cstheme="minorBidi"/>
          <w:kern w:val="2"/>
          <w:sz w:val="24"/>
          <w:szCs w:val="24"/>
          <w14:ligatures w14:val="standardContextual"/>
        </w:rPr>
      </w:pPr>
      <w:hyperlink w:anchor="_Toc219202207" w:history="1">
        <w:r w:rsidRPr="00651DA9">
          <w:rPr>
            <w:rStyle w:val="Hyperlink"/>
          </w:rPr>
          <w:t>Links to electronic resources</w:t>
        </w:r>
        <w:r>
          <w:rPr>
            <w:webHidden/>
          </w:rPr>
          <w:tab/>
        </w:r>
        <w:r>
          <w:rPr>
            <w:webHidden/>
          </w:rPr>
          <w:fldChar w:fldCharType="begin"/>
        </w:r>
        <w:r>
          <w:rPr>
            <w:webHidden/>
          </w:rPr>
          <w:instrText xml:space="preserve"> PAGEREF _Toc219202207 \h </w:instrText>
        </w:r>
        <w:r>
          <w:rPr>
            <w:webHidden/>
          </w:rPr>
        </w:r>
        <w:r>
          <w:rPr>
            <w:webHidden/>
          </w:rPr>
          <w:fldChar w:fldCharType="separate"/>
        </w:r>
        <w:r w:rsidR="00AE4777">
          <w:rPr>
            <w:webHidden/>
          </w:rPr>
          <w:t>3</w:t>
        </w:r>
        <w:r>
          <w:rPr>
            <w:webHidden/>
          </w:rPr>
          <w:fldChar w:fldCharType="end"/>
        </w:r>
      </w:hyperlink>
    </w:p>
    <w:p w14:paraId="67BF0F98" w14:textId="684ED9DA"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08" w:history="1">
        <w:r w:rsidRPr="00651DA9">
          <w:rPr>
            <w:rStyle w:val="Hyperlink"/>
          </w:rPr>
          <w:t>Resources legend</w:t>
        </w:r>
        <w:r>
          <w:rPr>
            <w:webHidden/>
          </w:rPr>
          <w:tab/>
        </w:r>
        <w:r>
          <w:rPr>
            <w:webHidden/>
          </w:rPr>
          <w:fldChar w:fldCharType="begin"/>
        </w:r>
        <w:r>
          <w:rPr>
            <w:webHidden/>
          </w:rPr>
          <w:instrText xml:space="preserve"> PAGEREF _Toc219202208 \h </w:instrText>
        </w:r>
        <w:r>
          <w:rPr>
            <w:webHidden/>
          </w:rPr>
        </w:r>
        <w:r>
          <w:rPr>
            <w:webHidden/>
          </w:rPr>
          <w:fldChar w:fldCharType="separate"/>
        </w:r>
        <w:r w:rsidR="00AE4777">
          <w:rPr>
            <w:webHidden/>
          </w:rPr>
          <w:t>4</w:t>
        </w:r>
        <w:r>
          <w:rPr>
            <w:webHidden/>
          </w:rPr>
          <w:fldChar w:fldCharType="end"/>
        </w:r>
      </w:hyperlink>
    </w:p>
    <w:p w14:paraId="27C6394D" w14:textId="4263FB0F"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09" w:history="1">
        <w:r w:rsidRPr="00651DA9">
          <w:rPr>
            <w:rStyle w:val="Hyperlink"/>
          </w:rPr>
          <w:t>Best practice</w:t>
        </w:r>
        <w:r>
          <w:rPr>
            <w:webHidden/>
          </w:rPr>
          <w:tab/>
        </w:r>
        <w:r>
          <w:rPr>
            <w:webHidden/>
          </w:rPr>
          <w:fldChar w:fldCharType="begin"/>
        </w:r>
        <w:r>
          <w:rPr>
            <w:webHidden/>
          </w:rPr>
          <w:instrText xml:space="preserve"> PAGEREF _Toc219202209 \h </w:instrText>
        </w:r>
        <w:r>
          <w:rPr>
            <w:webHidden/>
          </w:rPr>
        </w:r>
        <w:r>
          <w:rPr>
            <w:webHidden/>
          </w:rPr>
          <w:fldChar w:fldCharType="separate"/>
        </w:r>
        <w:r w:rsidR="00AE4777">
          <w:rPr>
            <w:webHidden/>
          </w:rPr>
          <w:t>5</w:t>
        </w:r>
        <w:r>
          <w:rPr>
            <w:webHidden/>
          </w:rPr>
          <w:fldChar w:fldCharType="end"/>
        </w:r>
      </w:hyperlink>
    </w:p>
    <w:p w14:paraId="7A90F4D8" w14:textId="62331AE6" w:rsidR="00F77D23" w:rsidRDefault="00F77D23">
      <w:pPr>
        <w:pStyle w:val="TOC2"/>
        <w:rPr>
          <w:rFonts w:asciiTheme="minorHAnsi" w:eastAsiaTheme="minorEastAsia" w:hAnsiTheme="minorHAnsi" w:cstheme="minorBidi"/>
          <w:kern w:val="2"/>
          <w:sz w:val="24"/>
          <w:szCs w:val="24"/>
          <w14:ligatures w14:val="standardContextual"/>
        </w:rPr>
      </w:pPr>
      <w:hyperlink w:anchor="_Toc219202210" w:history="1">
        <w:r w:rsidRPr="00651DA9">
          <w:rPr>
            <w:rStyle w:val="Hyperlink"/>
          </w:rPr>
          <w:t>Teaching and learning</w:t>
        </w:r>
        <w:r>
          <w:rPr>
            <w:webHidden/>
          </w:rPr>
          <w:tab/>
        </w:r>
        <w:r>
          <w:rPr>
            <w:webHidden/>
          </w:rPr>
          <w:fldChar w:fldCharType="begin"/>
        </w:r>
        <w:r>
          <w:rPr>
            <w:webHidden/>
          </w:rPr>
          <w:instrText xml:space="preserve"> PAGEREF _Toc219202210 \h </w:instrText>
        </w:r>
        <w:r>
          <w:rPr>
            <w:webHidden/>
          </w:rPr>
        </w:r>
        <w:r>
          <w:rPr>
            <w:webHidden/>
          </w:rPr>
          <w:fldChar w:fldCharType="separate"/>
        </w:r>
        <w:r w:rsidR="00AE4777">
          <w:rPr>
            <w:webHidden/>
          </w:rPr>
          <w:t>5</w:t>
        </w:r>
        <w:r>
          <w:rPr>
            <w:webHidden/>
          </w:rPr>
          <w:fldChar w:fldCharType="end"/>
        </w:r>
      </w:hyperlink>
    </w:p>
    <w:p w14:paraId="260DF350" w14:textId="3EFC64D3" w:rsidR="00F77D23" w:rsidRDefault="00F77D23">
      <w:pPr>
        <w:pStyle w:val="TOC2"/>
        <w:rPr>
          <w:rFonts w:asciiTheme="minorHAnsi" w:eastAsiaTheme="minorEastAsia" w:hAnsiTheme="minorHAnsi" w:cstheme="minorBidi"/>
          <w:kern w:val="2"/>
          <w:sz w:val="24"/>
          <w:szCs w:val="24"/>
          <w14:ligatures w14:val="standardContextual"/>
        </w:rPr>
      </w:pPr>
      <w:hyperlink w:anchor="_Toc219202211" w:history="1">
        <w:r w:rsidRPr="00651DA9">
          <w:rPr>
            <w:rStyle w:val="Hyperlink"/>
          </w:rPr>
          <w:t>Assessing</w:t>
        </w:r>
        <w:r>
          <w:rPr>
            <w:webHidden/>
          </w:rPr>
          <w:tab/>
        </w:r>
        <w:r>
          <w:rPr>
            <w:webHidden/>
          </w:rPr>
          <w:fldChar w:fldCharType="begin"/>
        </w:r>
        <w:r>
          <w:rPr>
            <w:webHidden/>
          </w:rPr>
          <w:instrText xml:space="preserve"> PAGEREF _Toc219202211 \h </w:instrText>
        </w:r>
        <w:r>
          <w:rPr>
            <w:webHidden/>
          </w:rPr>
        </w:r>
        <w:r>
          <w:rPr>
            <w:webHidden/>
          </w:rPr>
          <w:fldChar w:fldCharType="separate"/>
        </w:r>
        <w:r w:rsidR="00AE4777">
          <w:rPr>
            <w:webHidden/>
          </w:rPr>
          <w:t>5</w:t>
        </w:r>
        <w:r>
          <w:rPr>
            <w:webHidden/>
          </w:rPr>
          <w:fldChar w:fldCharType="end"/>
        </w:r>
      </w:hyperlink>
    </w:p>
    <w:p w14:paraId="003C0CD2" w14:textId="79F350FE" w:rsidR="00F77D23" w:rsidRDefault="00F77D23">
      <w:pPr>
        <w:pStyle w:val="TOC2"/>
        <w:rPr>
          <w:rFonts w:asciiTheme="minorHAnsi" w:eastAsiaTheme="minorEastAsia" w:hAnsiTheme="minorHAnsi" w:cstheme="minorBidi"/>
          <w:kern w:val="2"/>
          <w:sz w:val="24"/>
          <w:szCs w:val="24"/>
          <w14:ligatures w14:val="standardContextual"/>
        </w:rPr>
      </w:pPr>
      <w:hyperlink w:anchor="_Toc219202212" w:history="1">
        <w:r w:rsidRPr="00651DA9">
          <w:rPr>
            <w:rStyle w:val="Hyperlink"/>
          </w:rPr>
          <w:t>Reflecting</w:t>
        </w:r>
        <w:r>
          <w:rPr>
            <w:webHidden/>
          </w:rPr>
          <w:tab/>
        </w:r>
        <w:r>
          <w:rPr>
            <w:webHidden/>
          </w:rPr>
          <w:fldChar w:fldCharType="begin"/>
        </w:r>
        <w:r>
          <w:rPr>
            <w:webHidden/>
          </w:rPr>
          <w:instrText xml:space="preserve"> PAGEREF _Toc219202212 \h </w:instrText>
        </w:r>
        <w:r>
          <w:rPr>
            <w:webHidden/>
          </w:rPr>
        </w:r>
        <w:r>
          <w:rPr>
            <w:webHidden/>
          </w:rPr>
          <w:fldChar w:fldCharType="separate"/>
        </w:r>
        <w:r w:rsidR="00AE4777">
          <w:rPr>
            <w:webHidden/>
          </w:rPr>
          <w:t>5</w:t>
        </w:r>
        <w:r>
          <w:rPr>
            <w:webHidden/>
          </w:rPr>
          <w:fldChar w:fldCharType="end"/>
        </w:r>
      </w:hyperlink>
    </w:p>
    <w:p w14:paraId="1AC49614" w14:textId="24C3A772"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3" w:history="1">
        <w:r w:rsidRPr="00651DA9">
          <w:rPr>
            <w:rStyle w:val="Hyperlink"/>
          </w:rPr>
          <w:t>Australia’s mixed-market economy</w:t>
        </w:r>
        <w:r>
          <w:rPr>
            <w:webHidden/>
          </w:rPr>
          <w:tab/>
        </w:r>
        <w:r>
          <w:rPr>
            <w:webHidden/>
          </w:rPr>
          <w:fldChar w:fldCharType="begin"/>
        </w:r>
        <w:r>
          <w:rPr>
            <w:webHidden/>
          </w:rPr>
          <w:instrText xml:space="preserve"> PAGEREF _Toc219202213 \h </w:instrText>
        </w:r>
        <w:r>
          <w:rPr>
            <w:webHidden/>
          </w:rPr>
        </w:r>
        <w:r>
          <w:rPr>
            <w:webHidden/>
          </w:rPr>
          <w:fldChar w:fldCharType="separate"/>
        </w:r>
        <w:r w:rsidR="00AE4777">
          <w:rPr>
            <w:webHidden/>
          </w:rPr>
          <w:t>6</w:t>
        </w:r>
        <w:r>
          <w:rPr>
            <w:webHidden/>
          </w:rPr>
          <w:fldChar w:fldCharType="end"/>
        </w:r>
      </w:hyperlink>
    </w:p>
    <w:p w14:paraId="02BE432E" w14:textId="4DA1B512"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4" w:history="1">
        <w:r w:rsidRPr="00651DA9">
          <w:rPr>
            <w:rStyle w:val="Hyperlink"/>
          </w:rPr>
          <w:t>Year level description</w:t>
        </w:r>
        <w:r>
          <w:rPr>
            <w:webHidden/>
          </w:rPr>
          <w:tab/>
        </w:r>
        <w:r>
          <w:rPr>
            <w:webHidden/>
          </w:rPr>
          <w:fldChar w:fldCharType="begin"/>
        </w:r>
        <w:r>
          <w:rPr>
            <w:webHidden/>
          </w:rPr>
          <w:instrText xml:space="preserve"> PAGEREF _Toc219202214 \h </w:instrText>
        </w:r>
        <w:r>
          <w:rPr>
            <w:webHidden/>
          </w:rPr>
        </w:r>
        <w:r>
          <w:rPr>
            <w:webHidden/>
          </w:rPr>
          <w:fldChar w:fldCharType="separate"/>
        </w:r>
        <w:r w:rsidR="00AE4777">
          <w:rPr>
            <w:webHidden/>
          </w:rPr>
          <w:t>7</w:t>
        </w:r>
        <w:r>
          <w:rPr>
            <w:webHidden/>
          </w:rPr>
          <w:fldChar w:fldCharType="end"/>
        </w:r>
      </w:hyperlink>
    </w:p>
    <w:p w14:paraId="5823E944" w14:textId="22912350"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5" w:history="1">
        <w:r w:rsidRPr="00651DA9">
          <w:rPr>
            <w:rStyle w:val="Hyperlink"/>
          </w:rPr>
          <w:t>Achievement standard</w:t>
        </w:r>
        <w:r>
          <w:rPr>
            <w:webHidden/>
          </w:rPr>
          <w:tab/>
        </w:r>
        <w:r>
          <w:rPr>
            <w:webHidden/>
          </w:rPr>
          <w:fldChar w:fldCharType="begin"/>
        </w:r>
        <w:r>
          <w:rPr>
            <w:webHidden/>
          </w:rPr>
          <w:instrText xml:space="preserve"> PAGEREF _Toc219202215 \h </w:instrText>
        </w:r>
        <w:r>
          <w:rPr>
            <w:webHidden/>
          </w:rPr>
        </w:r>
        <w:r>
          <w:rPr>
            <w:webHidden/>
          </w:rPr>
          <w:fldChar w:fldCharType="separate"/>
        </w:r>
        <w:r w:rsidR="00AE4777">
          <w:rPr>
            <w:webHidden/>
          </w:rPr>
          <w:t>8</w:t>
        </w:r>
        <w:r>
          <w:rPr>
            <w:webHidden/>
          </w:rPr>
          <w:fldChar w:fldCharType="end"/>
        </w:r>
      </w:hyperlink>
    </w:p>
    <w:p w14:paraId="74B8C053" w14:textId="07B6CBC5"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6" w:history="1">
        <w:r w:rsidRPr="00651DA9">
          <w:rPr>
            <w:rStyle w:val="Hyperlink"/>
          </w:rPr>
          <w:t>Lessons 1–16</w:t>
        </w:r>
        <w:r>
          <w:rPr>
            <w:webHidden/>
          </w:rPr>
          <w:tab/>
        </w:r>
        <w:r>
          <w:rPr>
            <w:webHidden/>
          </w:rPr>
          <w:fldChar w:fldCharType="begin"/>
        </w:r>
        <w:r>
          <w:rPr>
            <w:webHidden/>
          </w:rPr>
          <w:instrText xml:space="preserve"> PAGEREF _Toc219202216 \h </w:instrText>
        </w:r>
        <w:r>
          <w:rPr>
            <w:webHidden/>
          </w:rPr>
        </w:r>
        <w:r>
          <w:rPr>
            <w:webHidden/>
          </w:rPr>
          <w:fldChar w:fldCharType="separate"/>
        </w:r>
        <w:r w:rsidR="00AE4777">
          <w:rPr>
            <w:webHidden/>
          </w:rPr>
          <w:t>10</w:t>
        </w:r>
        <w:r>
          <w:rPr>
            <w:webHidden/>
          </w:rPr>
          <w:fldChar w:fldCharType="end"/>
        </w:r>
      </w:hyperlink>
    </w:p>
    <w:p w14:paraId="6EB73333" w14:textId="367041F6"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7" w:history="1">
        <w:r w:rsidRPr="00651DA9">
          <w:rPr>
            <w:rStyle w:val="Hyperlink"/>
          </w:rPr>
          <w:t>Appendix A</w:t>
        </w:r>
        <w:r>
          <w:rPr>
            <w:webHidden/>
          </w:rPr>
          <w:tab/>
        </w:r>
        <w:r>
          <w:rPr>
            <w:webHidden/>
          </w:rPr>
          <w:fldChar w:fldCharType="begin"/>
        </w:r>
        <w:r>
          <w:rPr>
            <w:webHidden/>
          </w:rPr>
          <w:instrText xml:space="preserve"> PAGEREF _Toc219202217 \h </w:instrText>
        </w:r>
        <w:r>
          <w:rPr>
            <w:webHidden/>
          </w:rPr>
        </w:r>
        <w:r>
          <w:rPr>
            <w:webHidden/>
          </w:rPr>
          <w:fldChar w:fldCharType="separate"/>
        </w:r>
        <w:r w:rsidR="00AE4777">
          <w:rPr>
            <w:webHidden/>
          </w:rPr>
          <w:t>36</w:t>
        </w:r>
        <w:r>
          <w:rPr>
            <w:webHidden/>
          </w:rPr>
          <w:fldChar w:fldCharType="end"/>
        </w:r>
      </w:hyperlink>
    </w:p>
    <w:p w14:paraId="05341FE5" w14:textId="7823E14E"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8" w:history="1">
        <w:r w:rsidRPr="00651DA9">
          <w:rPr>
            <w:rStyle w:val="Hyperlink"/>
          </w:rPr>
          <w:t>Appendix B</w:t>
        </w:r>
        <w:r>
          <w:rPr>
            <w:webHidden/>
          </w:rPr>
          <w:tab/>
        </w:r>
        <w:r>
          <w:rPr>
            <w:webHidden/>
          </w:rPr>
          <w:fldChar w:fldCharType="begin"/>
        </w:r>
        <w:r>
          <w:rPr>
            <w:webHidden/>
          </w:rPr>
          <w:instrText xml:space="preserve"> PAGEREF _Toc219202218 \h </w:instrText>
        </w:r>
        <w:r>
          <w:rPr>
            <w:webHidden/>
          </w:rPr>
        </w:r>
        <w:r>
          <w:rPr>
            <w:webHidden/>
          </w:rPr>
          <w:fldChar w:fldCharType="separate"/>
        </w:r>
        <w:r w:rsidR="00AE4777">
          <w:rPr>
            <w:webHidden/>
          </w:rPr>
          <w:t>38</w:t>
        </w:r>
        <w:r>
          <w:rPr>
            <w:webHidden/>
          </w:rPr>
          <w:fldChar w:fldCharType="end"/>
        </w:r>
      </w:hyperlink>
    </w:p>
    <w:p w14:paraId="3BB84B1D" w14:textId="4CF25F58" w:rsidR="00F77D23" w:rsidRDefault="00F77D23">
      <w:pPr>
        <w:pStyle w:val="TOC1"/>
        <w:rPr>
          <w:rFonts w:asciiTheme="minorHAnsi" w:eastAsiaTheme="minorEastAsia" w:hAnsiTheme="minorHAnsi" w:cstheme="minorBidi"/>
          <w:b w:val="0"/>
          <w:kern w:val="2"/>
          <w:sz w:val="24"/>
          <w:szCs w:val="24"/>
          <w14:ligatures w14:val="standardContextual"/>
        </w:rPr>
      </w:pPr>
      <w:hyperlink w:anchor="_Toc219202219" w:history="1">
        <w:r w:rsidRPr="00651DA9">
          <w:rPr>
            <w:rStyle w:val="Hyperlink"/>
          </w:rPr>
          <w:t>Acknowledgements</w:t>
        </w:r>
        <w:r>
          <w:rPr>
            <w:webHidden/>
          </w:rPr>
          <w:tab/>
        </w:r>
        <w:r>
          <w:rPr>
            <w:webHidden/>
          </w:rPr>
          <w:fldChar w:fldCharType="begin"/>
        </w:r>
        <w:r>
          <w:rPr>
            <w:webHidden/>
          </w:rPr>
          <w:instrText xml:space="preserve"> PAGEREF _Toc219202219 \h </w:instrText>
        </w:r>
        <w:r>
          <w:rPr>
            <w:webHidden/>
          </w:rPr>
        </w:r>
        <w:r>
          <w:rPr>
            <w:webHidden/>
          </w:rPr>
          <w:fldChar w:fldCharType="separate"/>
        </w:r>
        <w:r w:rsidR="00AE4777">
          <w:rPr>
            <w:webHidden/>
          </w:rPr>
          <w:t>46</w:t>
        </w:r>
        <w:r>
          <w:rPr>
            <w:webHidden/>
          </w:rPr>
          <w:fldChar w:fldCharType="end"/>
        </w:r>
      </w:hyperlink>
    </w:p>
    <w:p w14:paraId="72EBB2AC" w14:textId="282676D9" w:rsidR="00442934" w:rsidRDefault="009A25B3" w:rsidP="00442934">
      <w:r>
        <w:rPr>
          <w:rFonts w:cstheme="minorHAnsi"/>
          <w:noProof/>
        </w:rPr>
        <w:fldChar w:fldCharType="end"/>
      </w:r>
      <w:r w:rsidR="00442934">
        <w:br w:type="page"/>
      </w:r>
    </w:p>
    <w:p w14:paraId="6A154863" w14:textId="1A25D039" w:rsidR="003F57CE" w:rsidRPr="008A7133" w:rsidRDefault="003F57CE" w:rsidP="003F57CE">
      <w:pPr>
        <w:rPr>
          <w:lang w:eastAsia="en-US"/>
        </w:rPr>
        <w:sectPr w:rsidR="003F57CE" w:rsidRPr="008A7133" w:rsidSect="00F606D0">
          <w:footerReference w:type="default" r:id="rId21"/>
          <w:headerReference w:type="first" r:id="rId22"/>
          <w:footerReference w:type="first" r:id="rId23"/>
          <w:pgSz w:w="11906" w:h="16838" w:code="9"/>
          <w:pgMar w:top="1644" w:right="1418" w:bottom="1276" w:left="1418" w:header="680" w:footer="567" w:gutter="0"/>
          <w:pgNumType w:start="1"/>
          <w:cols w:space="708"/>
          <w:titlePg/>
          <w:docGrid w:linePitch="360"/>
        </w:sectPr>
      </w:pPr>
    </w:p>
    <w:p w14:paraId="5BB78AAC" w14:textId="77777777" w:rsidR="003F57CE" w:rsidRPr="003F57CE" w:rsidRDefault="003F57CE" w:rsidP="00C94934">
      <w:pPr>
        <w:pStyle w:val="SCSAPlainHeading1"/>
      </w:pPr>
      <w:bookmarkStart w:id="2" w:name="_Toc219202202"/>
      <w:r w:rsidRPr="003F57CE">
        <w:lastRenderedPageBreak/>
        <w:t>The Western Australian Curriculum</w:t>
      </w:r>
      <w:bookmarkEnd w:id="2"/>
    </w:p>
    <w:p w14:paraId="2B4FC971" w14:textId="44E2F6FA" w:rsidR="003F57CE" w:rsidRPr="003F57CE" w:rsidRDefault="003F57CE" w:rsidP="00C94934">
      <w:pPr>
        <w:rPr>
          <w:rFonts w:eastAsia="Calibri" w:cs="Calibri"/>
          <w:lang w:eastAsia="en-US"/>
        </w:rPr>
      </w:pPr>
      <w:r w:rsidRPr="003F57CE">
        <w:rPr>
          <w:rFonts w:eastAsia="Calibri" w:cs="Calibri"/>
          <w:lang w:eastAsia="en-US"/>
        </w:rPr>
        <w:t xml:space="preserve">The </w:t>
      </w:r>
      <w:r w:rsidRPr="003F57CE">
        <w:rPr>
          <w:rFonts w:eastAsia="Calibri" w:cs="Calibri"/>
          <w:i/>
          <w:lang w:eastAsia="en-US"/>
        </w:rPr>
        <w:t>Western Australian Curriculum and Assessment Outline</w:t>
      </w:r>
      <w:r w:rsidRPr="003F57CE">
        <w:rPr>
          <w:rFonts w:eastAsia="Calibri" w:cs="Calibri"/>
          <w:lang w:eastAsia="en-US"/>
        </w:rPr>
        <w:t xml:space="preserve"> (the </w:t>
      </w:r>
      <w:r w:rsidRPr="00845831">
        <w:rPr>
          <w:rFonts w:eastAsia="Calibri" w:cs="Calibri"/>
          <w:i/>
          <w:lang w:eastAsia="en-US"/>
        </w:rPr>
        <w:t>Outline</w:t>
      </w:r>
      <w:r w:rsidRPr="003F57CE">
        <w:rPr>
          <w:rFonts w:eastAsia="Calibri" w:cs="Calibri"/>
          <w:lang w:eastAsia="en-US"/>
        </w:rPr>
        <w:t xml:space="preserve"> – </w:t>
      </w:r>
      <w:hyperlink r:id="rId24" w:history="1">
        <w:r w:rsidRPr="003F57CE">
          <w:rPr>
            <w:rFonts w:eastAsia="Batang" w:cs="Calibri"/>
            <w:color w:val="580F8B"/>
            <w:u w:val="single"/>
            <w:lang w:eastAsia="zh-CN"/>
          </w:rPr>
          <w:t>https://k10outline.scsa.wa.edu.au/</w:t>
        </w:r>
      </w:hyperlink>
      <w:r w:rsidRPr="003F57CE">
        <w:rPr>
          <w:rFonts w:eastAsia="Calibri" w:cs="Calibri"/>
          <w:lang w:eastAsia="en-US"/>
        </w:rPr>
        <w:t xml:space="preserve">) sets out the mandated curriculum, guiding principles for teaching, learning and assessment, and support for teachers in their assessment and reporting of student achievement. The </w:t>
      </w:r>
      <w:r w:rsidRPr="003F57CE">
        <w:rPr>
          <w:rFonts w:eastAsia="Calibri" w:cs="Calibri"/>
          <w:i/>
          <w:lang w:eastAsia="en-US"/>
        </w:rPr>
        <w:t>Outline</w:t>
      </w:r>
      <w:r w:rsidRPr="003F57CE">
        <w:rPr>
          <w:rFonts w:eastAsia="Calibri" w:cs="Calibri"/>
          <w:lang w:eastAsia="en-US"/>
        </w:rPr>
        <w:t xml:space="preserve"> recognises that all students in Australian schools, or international schools implementing the Western Australian curriculum, are entitled to be given access to the eight learning areas described in the </w:t>
      </w:r>
      <w:r w:rsidRPr="003F57CE">
        <w:rPr>
          <w:rFonts w:eastAsia="Calibri" w:cs="Calibri"/>
          <w:i/>
          <w:lang w:eastAsia="en-US"/>
        </w:rPr>
        <w:t xml:space="preserve">Alice Springs </w:t>
      </w:r>
      <w:r w:rsidRPr="003F57CE">
        <w:rPr>
          <w:rFonts w:eastAsia="Calibri" w:cs="Calibri"/>
          <w:lang w:eastAsia="en-US"/>
        </w:rPr>
        <w:t>(</w:t>
      </w:r>
      <w:proofErr w:type="spellStart"/>
      <w:r w:rsidRPr="003F57CE">
        <w:rPr>
          <w:rFonts w:eastAsia="Calibri" w:cs="Calibri"/>
          <w:i/>
          <w:lang w:eastAsia="en-US"/>
        </w:rPr>
        <w:t>Mparntwe</w:t>
      </w:r>
      <w:proofErr w:type="spellEnd"/>
      <w:r w:rsidRPr="003F57CE">
        <w:rPr>
          <w:rFonts w:eastAsia="Calibri" w:cs="Calibri"/>
          <w:lang w:eastAsia="en-US"/>
        </w:rPr>
        <w:t>)</w:t>
      </w:r>
      <w:r w:rsidRPr="003F57CE">
        <w:rPr>
          <w:rFonts w:eastAsia="Calibri" w:cs="Calibri"/>
          <w:i/>
          <w:lang w:eastAsia="en-US"/>
        </w:rPr>
        <w:t xml:space="preserve"> Education Declaration</w:t>
      </w:r>
      <w:r w:rsidRPr="003F57CE">
        <w:rPr>
          <w:rFonts w:eastAsia="Calibri" w:cs="Calibri"/>
          <w:lang w:eastAsia="en-US"/>
        </w:rPr>
        <w:t>, December 2019.</w:t>
      </w:r>
    </w:p>
    <w:p w14:paraId="2EEFCF8A" w14:textId="77777777" w:rsidR="003F57CE" w:rsidRPr="003F57CE" w:rsidRDefault="003F57CE" w:rsidP="009A25B3">
      <w:pPr>
        <w:pStyle w:val="SCSAPlainHeading2"/>
      </w:pPr>
      <w:bookmarkStart w:id="3" w:name="_Toc189752653"/>
      <w:bookmarkStart w:id="4" w:name="_Toc219202203"/>
      <w:r w:rsidRPr="003F57CE">
        <w:t>The Humanities and Social Sciences curriculum</w:t>
      </w:r>
      <w:bookmarkEnd w:id="3"/>
      <w:bookmarkEnd w:id="4"/>
    </w:p>
    <w:p w14:paraId="40F9B2A8" w14:textId="2C0006CE" w:rsidR="003F57CE" w:rsidRPr="003F57CE" w:rsidRDefault="003F57CE" w:rsidP="00C94934">
      <w:pPr>
        <w:rPr>
          <w:rFonts w:eastAsia="Batang"/>
          <w:lang w:eastAsia="zh-CN"/>
        </w:rPr>
      </w:pPr>
      <w:r w:rsidRPr="003F57CE">
        <w:rPr>
          <w:rFonts w:eastAsia="Batang"/>
          <w:lang w:eastAsia="zh-CN"/>
        </w:rPr>
        <w:t>The mandated curriculum is presented in the year</w:t>
      </w:r>
      <w:r w:rsidR="00D46FC6">
        <w:rPr>
          <w:rFonts w:eastAsia="Batang"/>
          <w:lang w:eastAsia="zh-CN"/>
        </w:rPr>
        <w:t xml:space="preserve"> </w:t>
      </w:r>
      <w:r w:rsidRPr="003F57CE">
        <w:rPr>
          <w:rFonts w:eastAsia="Batang"/>
          <w:lang w:eastAsia="zh-CN"/>
        </w:rPr>
        <w:t>level syllabus documents.</w:t>
      </w:r>
    </w:p>
    <w:p w14:paraId="4647A27C" w14:textId="4CDB1BE9" w:rsidR="003F57CE" w:rsidRPr="003F57CE" w:rsidRDefault="003F57CE" w:rsidP="003F57CE">
      <w:pPr>
        <w:spacing w:after="0"/>
        <w:rPr>
          <w:rFonts w:eastAsia="Batang" w:cs="Calibri"/>
          <w:lang w:eastAsia="zh-CN"/>
        </w:rPr>
      </w:pPr>
      <w:r w:rsidRPr="003F57CE">
        <w:rPr>
          <w:rFonts w:eastAsia="Batang" w:cs="Calibri"/>
          <w:lang w:eastAsia="zh-CN"/>
        </w:rPr>
        <w:t xml:space="preserve">The </w:t>
      </w:r>
      <w:r w:rsidR="00D46FC6">
        <w:rPr>
          <w:rFonts w:eastAsia="Batang" w:cs="Calibri"/>
          <w:lang w:eastAsia="zh-CN"/>
        </w:rPr>
        <w:t xml:space="preserve">Humanities and Social Sciences </w:t>
      </w:r>
      <w:r w:rsidRPr="003F57CE">
        <w:rPr>
          <w:rFonts w:eastAsia="Batang" w:cs="Calibri"/>
          <w:lang w:eastAsia="zh-CN"/>
        </w:rPr>
        <w:t>curricul</w:t>
      </w:r>
      <w:r w:rsidR="00D46FC6">
        <w:rPr>
          <w:rFonts w:eastAsia="Batang" w:cs="Calibri"/>
          <w:lang w:eastAsia="zh-CN"/>
        </w:rPr>
        <w:t>um</w:t>
      </w:r>
      <w:r w:rsidRPr="003F57CE">
        <w:rPr>
          <w:rFonts w:eastAsia="Batang" w:cs="Calibri"/>
          <w:lang w:eastAsia="zh-CN"/>
        </w:rPr>
        <w:t xml:space="preserve"> deliver</w:t>
      </w:r>
      <w:r w:rsidR="00D46FC6">
        <w:rPr>
          <w:rFonts w:eastAsia="Batang" w:cs="Calibri"/>
          <w:lang w:eastAsia="zh-CN"/>
        </w:rPr>
        <w:t>s</w:t>
      </w:r>
      <w:r w:rsidRPr="003F57CE">
        <w:rPr>
          <w:rFonts w:eastAsia="Batang" w:cs="Calibri"/>
          <w:lang w:eastAsia="zh-CN"/>
        </w:rPr>
        <w:t xml:space="preserve"> a sequential and age-appropriate progression of learning </w:t>
      </w:r>
      <w:r w:rsidR="00D46FC6">
        <w:rPr>
          <w:rFonts w:eastAsia="Batang" w:cs="Calibri"/>
          <w:lang w:eastAsia="zh-CN"/>
        </w:rPr>
        <w:t>with</w:t>
      </w:r>
      <w:r w:rsidRPr="003F57CE">
        <w:rPr>
          <w:rFonts w:eastAsia="Batang" w:cs="Calibri"/>
          <w:lang w:eastAsia="zh-CN"/>
        </w:rPr>
        <w:t xml:space="preserve"> the following key elements:</w:t>
      </w:r>
    </w:p>
    <w:p w14:paraId="45314584" w14:textId="701C20A3" w:rsidR="003F57CE" w:rsidRPr="00E070EE" w:rsidRDefault="003F57CE">
      <w:pPr>
        <w:pStyle w:val="ListParagraph"/>
        <w:numPr>
          <w:ilvl w:val="0"/>
          <w:numId w:val="11"/>
        </w:numPr>
        <w:rPr>
          <w:rFonts w:eastAsia="Batang"/>
          <w:noProof/>
          <w:lang w:eastAsia="ja-JP"/>
        </w:rPr>
      </w:pPr>
      <w:r w:rsidRPr="00E070EE">
        <w:rPr>
          <w:rFonts w:eastAsia="Batang"/>
          <w:noProof/>
          <w:lang w:eastAsia="ja-JP"/>
        </w:rPr>
        <w:t>a year</w:t>
      </w:r>
      <w:r w:rsidR="00A85266">
        <w:rPr>
          <w:rFonts w:eastAsia="Batang"/>
          <w:noProof/>
          <w:lang w:eastAsia="ja-JP"/>
        </w:rPr>
        <w:t xml:space="preserve"> </w:t>
      </w:r>
      <w:r w:rsidRPr="00E070EE">
        <w:rPr>
          <w:rFonts w:eastAsia="Batang"/>
          <w:noProof/>
          <w:lang w:eastAsia="ja-JP"/>
        </w:rPr>
        <w:t>level description that provides an overview of the context for teaching and learning in</w:t>
      </w:r>
      <w:r w:rsidR="00E070EE" w:rsidRPr="00E070EE">
        <w:rPr>
          <w:rFonts w:eastAsia="Batang"/>
          <w:noProof/>
          <w:lang w:eastAsia="ja-JP"/>
        </w:rPr>
        <w:t xml:space="preserve"> </w:t>
      </w:r>
      <w:r w:rsidRPr="00E070EE">
        <w:rPr>
          <w:rFonts w:eastAsia="Batang"/>
          <w:noProof/>
          <w:lang w:eastAsia="ja-JP"/>
        </w:rPr>
        <w:t>the</w:t>
      </w:r>
      <w:r w:rsidR="00E070EE" w:rsidRPr="00E070EE">
        <w:rPr>
          <w:rFonts w:eastAsia="Batang"/>
          <w:noProof/>
          <w:lang w:eastAsia="ja-JP"/>
        </w:rPr>
        <w:t> </w:t>
      </w:r>
      <w:r w:rsidRPr="00E070EE">
        <w:rPr>
          <w:rFonts w:eastAsia="Batang"/>
          <w:noProof/>
          <w:lang w:eastAsia="ja-JP"/>
        </w:rPr>
        <w:t>year</w:t>
      </w:r>
    </w:p>
    <w:p w14:paraId="0E44A3F6" w14:textId="77777777" w:rsidR="003F57CE" w:rsidRPr="00E070EE" w:rsidRDefault="003F57CE">
      <w:pPr>
        <w:pStyle w:val="ListParagraph"/>
        <w:numPr>
          <w:ilvl w:val="0"/>
          <w:numId w:val="11"/>
        </w:numPr>
        <w:rPr>
          <w:rFonts w:eastAsia="Batang"/>
          <w:noProof/>
          <w:lang w:eastAsia="ja-JP"/>
        </w:rPr>
      </w:pPr>
      <w:r w:rsidRPr="00E070EE">
        <w:rPr>
          <w:rFonts w:eastAsia="Batang"/>
          <w:noProof/>
          <w:lang w:eastAsia="ja-JP"/>
        </w:rPr>
        <w:t>a series of content descriptions, populated through strands and sub-strands, that sets out the knowledge, understanding and skills that teachers are expected to teach and students are expected to learn</w:t>
      </w:r>
    </w:p>
    <w:p w14:paraId="7A52C105" w14:textId="10C0A4C2" w:rsidR="003F57CE" w:rsidRPr="00E070EE" w:rsidRDefault="003F57CE">
      <w:pPr>
        <w:pStyle w:val="ListParagraph"/>
        <w:numPr>
          <w:ilvl w:val="0"/>
          <w:numId w:val="11"/>
        </w:numPr>
        <w:rPr>
          <w:rFonts w:eastAsia="Batang"/>
          <w:noProof/>
          <w:lang w:eastAsia="ja-JP"/>
        </w:rPr>
      </w:pPr>
      <w:r w:rsidRPr="00E070EE">
        <w:rPr>
          <w:rFonts w:eastAsia="Batang"/>
          <w:noProof/>
          <w:lang w:eastAsia="ja-JP"/>
        </w:rPr>
        <w:t>an achievement standard that describes an expected level that the majority of students are achieving by the end of a given year of schooling. An achievement standard describes the quality of learning (e.g. the depth of conceptual understanding and the sophistication of skills) that would indicate the student is well</w:t>
      </w:r>
      <w:r w:rsidR="00A85266">
        <w:rPr>
          <w:rFonts w:eastAsia="Batang"/>
          <w:noProof/>
          <w:lang w:eastAsia="ja-JP"/>
        </w:rPr>
        <w:t xml:space="preserve"> </w:t>
      </w:r>
      <w:r w:rsidRPr="00E070EE">
        <w:rPr>
          <w:rFonts w:eastAsia="Batang"/>
          <w:noProof/>
          <w:lang w:eastAsia="ja-JP"/>
        </w:rPr>
        <w:t>placed to commence the learning required in the next year.</w:t>
      </w:r>
    </w:p>
    <w:p w14:paraId="015CF767" w14:textId="77777777" w:rsidR="003F57CE" w:rsidRPr="00442934" w:rsidRDefault="003F57CE" w:rsidP="00442934">
      <w:r w:rsidRPr="00442934">
        <w:br w:type="page"/>
      </w:r>
    </w:p>
    <w:p w14:paraId="33277099" w14:textId="77777777" w:rsidR="003F57CE" w:rsidRPr="003F57CE" w:rsidRDefault="003F57CE" w:rsidP="00C94934">
      <w:pPr>
        <w:pStyle w:val="SCSAPlainHeading1"/>
      </w:pPr>
      <w:bookmarkStart w:id="5" w:name="_Toc189752654"/>
      <w:bookmarkStart w:id="6" w:name="_Toc219202204"/>
      <w:r w:rsidRPr="003F57CE">
        <w:lastRenderedPageBreak/>
        <w:t>This exemplar</w:t>
      </w:r>
      <w:bookmarkEnd w:id="5"/>
      <w:bookmarkEnd w:id="6"/>
    </w:p>
    <w:p w14:paraId="0B176D89" w14:textId="342693FB" w:rsidR="003F57CE" w:rsidRPr="003F57CE" w:rsidRDefault="003F57CE" w:rsidP="00C94934">
      <w:pPr>
        <w:rPr>
          <w:rFonts w:eastAsia="Calibri"/>
          <w:lang w:eastAsia="en-US"/>
        </w:rPr>
      </w:pPr>
      <w:r w:rsidRPr="003F57CE">
        <w:rPr>
          <w:rFonts w:eastAsia="Calibri"/>
          <w:lang w:eastAsia="en-US"/>
        </w:rPr>
        <w:t xml:space="preserve">This Humanities and Social Sciences exemplar articulates the content in the </w:t>
      </w:r>
      <w:r w:rsidRPr="003F57CE">
        <w:rPr>
          <w:rFonts w:eastAsia="Calibri"/>
          <w:i/>
          <w:lang w:eastAsia="en-US"/>
        </w:rPr>
        <w:t>Outline</w:t>
      </w:r>
      <w:r w:rsidRPr="003F57CE">
        <w:rPr>
          <w:rFonts w:eastAsia="Calibri"/>
          <w:lang w:eastAsia="en-US"/>
        </w:rPr>
        <w:t xml:space="preserve"> and approaches to teaching, learning and assessment reflective of the Principles of Teaching, Learning and Assessment. This exemplar </w:t>
      </w:r>
      <w:r w:rsidR="00444E56">
        <w:rPr>
          <w:rFonts w:eastAsia="Calibri"/>
          <w:lang w:eastAsia="en-US"/>
        </w:rPr>
        <w:t>demonstrates a sequence of teaching and learning, including suggested assessment points, for 16 lessons</w:t>
      </w:r>
      <w:r w:rsidRPr="003F57CE">
        <w:rPr>
          <w:rFonts w:eastAsia="Calibri"/>
          <w:lang w:eastAsia="en-US"/>
        </w:rPr>
        <w:t xml:space="preserve">. </w:t>
      </w:r>
    </w:p>
    <w:p w14:paraId="1CD1CCFB" w14:textId="77777777" w:rsidR="003F57CE" w:rsidRPr="003F57CE" w:rsidRDefault="003F57CE" w:rsidP="009A25B3">
      <w:pPr>
        <w:pStyle w:val="SCSAPlainHeading2"/>
      </w:pPr>
      <w:bookmarkStart w:id="7" w:name="_Toc189752655"/>
      <w:bookmarkStart w:id="8" w:name="_Toc219202205"/>
      <w:r w:rsidRPr="003F57CE">
        <w:t>Catering for diversity</w:t>
      </w:r>
      <w:bookmarkEnd w:id="7"/>
      <w:bookmarkEnd w:id="8"/>
    </w:p>
    <w:p w14:paraId="37B1731B" w14:textId="77777777" w:rsidR="003F57CE" w:rsidRDefault="003F57CE" w:rsidP="00C94934">
      <w:pPr>
        <w:rPr>
          <w:rFonts w:eastAsia="Batang"/>
          <w:lang w:eastAsia="zh-CN"/>
        </w:rPr>
      </w:pPr>
      <w:r w:rsidRPr="003F57CE">
        <w:rPr>
          <w:rFonts w:eastAsia="Batang"/>
          <w:lang w:eastAsia="zh-CN"/>
        </w:rPr>
        <w:t>This exemplar provides a suggested approach for the delivery of the curriculum and reflects the rationale, aims and content structure of the learning area. When planning the learning experiences, consideration has been given to ensuring that they are inclusive and can be used in, or adapted for, individual circumstances. It is the classroom teacher who is best placed to consider and respond to (accommodate) the diversity of their students. Reflecting on the learning experiences offered in this exemplar will enable teachers to make appropriate adjustments (where applicable) to better cater for students’ gender, personal interests, achievement levels, socio-economic, cultural and language backgrounds, experiences and local area contexts.</w:t>
      </w:r>
    </w:p>
    <w:p w14:paraId="39D5CAEF" w14:textId="212B1EC6" w:rsidR="00036A2A" w:rsidRDefault="00036A2A">
      <w:pPr>
        <w:spacing w:after="0" w:line="240" w:lineRule="auto"/>
        <w:rPr>
          <w:rFonts w:eastAsia="Dotum" w:cs="Raavi"/>
          <w:b/>
          <w:sz w:val="24"/>
          <w:szCs w:val="24"/>
          <w:lang w:eastAsia="zh-CN"/>
        </w:rPr>
      </w:pPr>
      <w:r>
        <w:rPr>
          <w:rFonts w:eastAsia="Dotum" w:cs="Raavi"/>
          <w:b/>
          <w:sz w:val="24"/>
          <w:szCs w:val="24"/>
          <w:lang w:eastAsia="zh-CN"/>
        </w:rPr>
        <w:br w:type="page"/>
      </w:r>
    </w:p>
    <w:p w14:paraId="693B45AD" w14:textId="1B2D745D" w:rsidR="003F57CE" w:rsidRPr="003F57CE" w:rsidRDefault="003F57CE" w:rsidP="009A25B3">
      <w:pPr>
        <w:pStyle w:val="SCSAPlainHeading2"/>
      </w:pPr>
      <w:bookmarkStart w:id="9" w:name="_Toc219202206"/>
      <w:r w:rsidRPr="003F57CE">
        <w:lastRenderedPageBreak/>
        <w:t>Using this exemplar</w:t>
      </w:r>
      <w:bookmarkEnd w:id="9"/>
    </w:p>
    <w:p w14:paraId="21ECFFB3" w14:textId="77777777" w:rsidR="003F57CE" w:rsidRPr="003F57CE" w:rsidRDefault="003F57CE" w:rsidP="003F57CE">
      <w:pPr>
        <w:spacing w:after="0"/>
        <w:rPr>
          <w:rFonts w:eastAsia="Batang" w:cs="Calibri"/>
          <w:lang w:eastAsia="zh-CN"/>
        </w:rPr>
      </w:pPr>
      <w:r w:rsidRPr="003F57CE">
        <w:rPr>
          <w:rFonts w:eastAsia="Batang" w:cs="Calibri"/>
          <w:lang w:eastAsia="zh-CN"/>
        </w:rPr>
        <w:t xml:space="preserve">This teaching, learning and assessment exemplar provides suggestions to support the delivery of the mandated curriculum content. The exemplar provides: </w:t>
      </w:r>
    </w:p>
    <w:p w14:paraId="1C1A478D" w14:textId="77777777" w:rsidR="003F57CE" w:rsidRPr="00E070EE" w:rsidRDefault="003F57CE">
      <w:pPr>
        <w:pStyle w:val="ListParagraph"/>
        <w:numPr>
          <w:ilvl w:val="0"/>
          <w:numId w:val="10"/>
        </w:numPr>
        <w:rPr>
          <w:rFonts w:eastAsia="Batang"/>
          <w:noProof/>
          <w:lang w:eastAsia="ja-JP"/>
        </w:rPr>
      </w:pPr>
      <w:r w:rsidRPr="00E070EE">
        <w:rPr>
          <w:rFonts w:eastAsia="Batang"/>
          <w:noProof/>
          <w:lang w:eastAsia="ja-JP"/>
        </w:rPr>
        <w:t>a teaching and learning sequence</w:t>
      </w:r>
    </w:p>
    <w:p w14:paraId="3737B7AD" w14:textId="1BE41F7F" w:rsidR="003F57CE" w:rsidRPr="00E070EE" w:rsidRDefault="003F57CE">
      <w:pPr>
        <w:pStyle w:val="ListParagraph"/>
        <w:numPr>
          <w:ilvl w:val="0"/>
          <w:numId w:val="10"/>
        </w:numPr>
        <w:rPr>
          <w:rFonts w:eastAsia="Batang"/>
          <w:noProof/>
          <w:lang w:eastAsia="ja-JP"/>
        </w:rPr>
      </w:pPr>
      <w:r w:rsidRPr="00E070EE">
        <w:rPr>
          <w:rFonts w:eastAsia="Batang"/>
          <w:noProof/>
          <w:lang w:eastAsia="ja-JP"/>
        </w:rPr>
        <w:t xml:space="preserve">the mandated curriculum content to be taught at each point of the teaching and learning sequence, suggested resources, </w:t>
      </w:r>
      <w:r w:rsidR="0010434B">
        <w:rPr>
          <w:rFonts w:eastAsia="Batang"/>
          <w:noProof/>
          <w:lang w:eastAsia="ja-JP"/>
        </w:rPr>
        <w:t xml:space="preserve">a </w:t>
      </w:r>
      <w:r w:rsidRPr="00E070EE">
        <w:rPr>
          <w:rFonts w:eastAsia="Batang"/>
          <w:noProof/>
          <w:lang w:eastAsia="ja-JP"/>
        </w:rPr>
        <w:t>sample assessment task and marking key</w:t>
      </w:r>
    </w:p>
    <w:p w14:paraId="6F8E3E50" w14:textId="77777777" w:rsidR="003F57CE" w:rsidRPr="00E070EE" w:rsidRDefault="003F57CE">
      <w:pPr>
        <w:pStyle w:val="ListParagraph"/>
        <w:numPr>
          <w:ilvl w:val="0"/>
          <w:numId w:val="10"/>
        </w:numPr>
        <w:rPr>
          <w:rFonts w:eastAsia="Batang"/>
          <w:noProof/>
          <w:lang w:eastAsia="ja-JP"/>
        </w:rPr>
      </w:pPr>
      <w:r w:rsidRPr="00E070EE">
        <w:rPr>
          <w:rFonts w:eastAsia="Batang"/>
          <w:noProof/>
          <w:lang w:eastAsia="ja-JP"/>
        </w:rPr>
        <w:t>the number of lessons to deliver the teaching and learning experiences</w:t>
      </w:r>
    </w:p>
    <w:p w14:paraId="3EF9746E" w14:textId="77777777" w:rsidR="003F57CE" w:rsidRPr="00E070EE" w:rsidRDefault="003F57CE">
      <w:pPr>
        <w:pStyle w:val="ListParagraph"/>
        <w:numPr>
          <w:ilvl w:val="0"/>
          <w:numId w:val="10"/>
        </w:numPr>
        <w:rPr>
          <w:rFonts w:eastAsia="Batang"/>
          <w:noProof/>
          <w:lang w:eastAsia="ja-JP"/>
        </w:rPr>
      </w:pPr>
      <w:r w:rsidRPr="00E070EE">
        <w:rPr>
          <w:rFonts w:eastAsia="Batang"/>
          <w:noProof/>
          <w:lang w:eastAsia="ja-JP"/>
        </w:rPr>
        <w:t>learning intentions and support notes that may provide focus questions and additional information and/or examples to assist with the interpretation of curriculum content</w:t>
      </w:r>
    </w:p>
    <w:p w14:paraId="02F4730F" w14:textId="4A20C9F8" w:rsidR="003F57CE" w:rsidRPr="00E070EE" w:rsidRDefault="003F57CE">
      <w:pPr>
        <w:pStyle w:val="ListParagraph"/>
        <w:numPr>
          <w:ilvl w:val="0"/>
          <w:numId w:val="10"/>
        </w:numPr>
        <w:rPr>
          <w:rFonts w:eastAsia="Batang"/>
          <w:noProof/>
          <w:lang w:eastAsia="ja-JP"/>
        </w:rPr>
      </w:pPr>
      <w:r w:rsidRPr="00E070EE">
        <w:rPr>
          <w:rFonts w:eastAsia="Batang"/>
          <w:noProof/>
          <w:lang w:eastAsia="ja-JP"/>
        </w:rPr>
        <w:t>support notes to assist teachers to unpack the content and support teaching and learning</w:t>
      </w:r>
      <w:r w:rsidR="00E070EE" w:rsidRPr="00E070EE">
        <w:rPr>
          <w:rFonts w:eastAsia="Batang"/>
          <w:noProof/>
          <w:lang w:eastAsia="ja-JP"/>
        </w:rPr>
        <w:t> </w:t>
      </w:r>
      <w:r w:rsidRPr="00E070EE">
        <w:rPr>
          <w:rFonts w:eastAsia="Batang"/>
          <w:noProof/>
          <w:lang w:eastAsia="ja-JP"/>
        </w:rPr>
        <w:t>experiences</w:t>
      </w:r>
    </w:p>
    <w:p w14:paraId="76EECAC8" w14:textId="77777777" w:rsidR="003F57CE" w:rsidRPr="00E070EE" w:rsidRDefault="003F57CE">
      <w:pPr>
        <w:pStyle w:val="ListParagraph"/>
        <w:numPr>
          <w:ilvl w:val="0"/>
          <w:numId w:val="10"/>
        </w:numPr>
        <w:rPr>
          <w:rFonts w:eastAsia="Batang"/>
          <w:noProof/>
          <w:lang w:eastAsia="ja-JP"/>
        </w:rPr>
      </w:pPr>
      <w:r w:rsidRPr="00E070EE">
        <w:rPr>
          <w:rFonts w:eastAsia="Batang"/>
          <w:noProof/>
          <w:lang w:eastAsia="ja-JP"/>
        </w:rPr>
        <w:t>teaching and learning experiences that outline the structure of the lesson. These explicitly state each activity that the lesson will progress through and the key focus area for that activity.</w:t>
      </w:r>
    </w:p>
    <w:p w14:paraId="35C3C336" w14:textId="50CD4F52" w:rsidR="00036A2A" w:rsidRPr="009A25B3" w:rsidRDefault="00036A2A" w:rsidP="009102E2">
      <w:pPr>
        <w:pStyle w:val="SCSAPlainHeading2"/>
      </w:pPr>
      <w:bookmarkStart w:id="10" w:name="_Toc219202207"/>
      <w:r w:rsidRPr="009A25B3">
        <w:t>Links to electronic resources</w:t>
      </w:r>
      <w:bookmarkEnd w:id="10"/>
    </w:p>
    <w:p w14:paraId="06505AB4" w14:textId="497D4DF7" w:rsidR="00036A2A" w:rsidRDefault="00036A2A" w:rsidP="00C94934">
      <w:pPr>
        <w:rPr>
          <w:rFonts w:eastAsia="Batang"/>
          <w:lang w:eastAsia="zh-CN"/>
        </w:rPr>
      </w:pPr>
      <w:r w:rsidRPr="003F57CE">
        <w:rPr>
          <w:rFonts w:eastAsia="Batang"/>
          <w:lang w:eastAsia="zh-CN"/>
        </w:rPr>
        <w:t>This sequence of lessons may utilise electronic web-based resources, such as videos and image galleries. Teachers should be present while an electronic resource is in use and close links immediately after a resource, such as a video</w:t>
      </w:r>
      <w:r w:rsidR="00A85266">
        <w:rPr>
          <w:rFonts w:eastAsia="Batang"/>
          <w:lang w:eastAsia="zh-CN"/>
        </w:rPr>
        <w:t>,</w:t>
      </w:r>
      <w:r w:rsidRPr="003F57CE">
        <w:rPr>
          <w:rFonts w:eastAsia="Batang"/>
          <w:lang w:eastAsia="zh-CN"/>
        </w:rPr>
        <w:t xml:space="preserve"> has played to prevent default ‘auto play’ of additional videos. Where resources are referred for home study, they should be uploaded through Connect, or an equivalent system, that filters advertising content.</w:t>
      </w:r>
    </w:p>
    <w:p w14:paraId="36EF1B14" w14:textId="780990C4" w:rsidR="00036A2A" w:rsidRDefault="00036A2A">
      <w:pPr>
        <w:spacing w:after="0" w:line="240" w:lineRule="auto"/>
        <w:rPr>
          <w:rFonts w:eastAsia="Batang" w:cs="Calibri"/>
          <w:kern w:val="2"/>
          <w:lang w:eastAsia="zh-CN"/>
          <w14:ligatures w14:val="standardContextual"/>
        </w:rPr>
      </w:pPr>
      <w:r>
        <w:rPr>
          <w:rFonts w:eastAsia="Batang" w:cs="Calibri"/>
          <w:kern w:val="2"/>
          <w:lang w:eastAsia="zh-CN"/>
          <w14:ligatures w14:val="standardContextual"/>
        </w:rPr>
        <w:br w:type="page"/>
      </w:r>
    </w:p>
    <w:p w14:paraId="3F48D999" w14:textId="77777777" w:rsidR="00036A2A" w:rsidRPr="003F57CE" w:rsidRDefault="00036A2A" w:rsidP="00C94934">
      <w:pPr>
        <w:pStyle w:val="SCSAPlainHeading1"/>
      </w:pPr>
      <w:bookmarkStart w:id="11" w:name="_Toc219202208"/>
      <w:r w:rsidRPr="003F57CE">
        <w:lastRenderedPageBreak/>
        <w:t>Resources legend</w:t>
      </w:r>
      <w:bookmarkEnd w:id="11"/>
    </w:p>
    <w:p w14:paraId="22039C87" w14:textId="4C948451" w:rsidR="00036A2A" w:rsidRPr="003F57CE" w:rsidRDefault="00036A2A" w:rsidP="00036A2A">
      <w:pPr>
        <w:rPr>
          <w:rFonts w:eastAsia="Calibri" w:cs="Raavi"/>
          <w:kern w:val="2"/>
          <w:szCs w:val="24"/>
          <w:lang w:eastAsia="en-US"/>
          <w14:ligatures w14:val="standardContextual"/>
        </w:rPr>
      </w:pPr>
      <w:r w:rsidRPr="003F57CE">
        <w:rPr>
          <w:rFonts w:eastAsia="Calibri" w:cs="Raavi"/>
          <w:kern w:val="2"/>
          <w:szCs w:val="24"/>
          <w:lang w:eastAsia="en-US"/>
          <w14:ligatures w14:val="standardContextual"/>
        </w:rPr>
        <w:t>The following symbols are used in this exemplar to provide teachers with information on the nature of the resources included in the lesson sequence:</w:t>
      </w:r>
    </w:p>
    <w:tbl>
      <w:tblPr>
        <w:tblStyle w:val="SCSAExemplartable"/>
        <w:tblW w:w="5000" w:type="pct"/>
        <w:tblLook w:val="04A0" w:firstRow="1" w:lastRow="0" w:firstColumn="1" w:lastColumn="0" w:noHBand="0" w:noVBand="1"/>
      </w:tblPr>
      <w:tblGrid>
        <w:gridCol w:w="1129"/>
        <w:gridCol w:w="1276"/>
        <w:gridCol w:w="2544"/>
        <w:gridCol w:w="4111"/>
      </w:tblGrid>
      <w:tr w:rsidR="00274F09" w:rsidRPr="0058700A" w14:paraId="551F4AFA" w14:textId="77777777" w:rsidTr="00B870A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29" w:type="dxa"/>
          </w:tcPr>
          <w:p w14:paraId="15011FD8" w14:textId="77777777" w:rsidR="00274F09" w:rsidRPr="0058700A" w:rsidRDefault="00274F09" w:rsidP="00E070EE">
            <w:pPr>
              <w:spacing w:after="0"/>
              <w:rPr>
                <w:rFonts w:eastAsia="MS Mincho" w:cs="Mangal"/>
                <w:bCs/>
              </w:rPr>
            </w:pPr>
            <w:r w:rsidRPr="0058700A">
              <w:rPr>
                <w:rFonts w:eastAsia="MS Mincho" w:cs="Mangal"/>
                <w:bCs/>
              </w:rPr>
              <w:t>Symbol</w:t>
            </w:r>
          </w:p>
        </w:tc>
        <w:tc>
          <w:tcPr>
            <w:tcW w:w="1276" w:type="dxa"/>
          </w:tcPr>
          <w:p w14:paraId="672F522C" w14:textId="77777777" w:rsidR="00274F09" w:rsidRPr="0058700A" w:rsidRDefault="00274F09" w:rsidP="00E070EE">
            <w:pPr>
              <w:spacing w:after="0"/>
              <w:cnfStyle w:val="100000000000" w:firstRow="1" w:lastRow="0" w:firstColumn="0" w:lastColumn="0" w:oddVBand="0" w:evenVBand="0" w:oddHBand="0" w:evenHBand="0" w:firstRowFirstColumn="0" w:firstRowLastColumn="0" w:lastRowFirstColumn="0" w:lastRowLastColumn="0"/>
              <w:rPr>
                <w:rFonts w:eastAsia="MS Mincho" w:cs="Mangal"/>
                <w:bCs/>
              </w:rPr>
            </w:pPr>
            <w:r w:rsidRPr="0058700A">
              <w:rPr>
                <w:rFonts w:eastAsia="MS Mincho" w:cs="Mangal"/>
                <w:bCs/>
              </w:rPr>
              <w:t>Name</w:t>
            </w:r>
          </w:p>
        </w:tc>
        <w:tc>
          <w:tcPr>
            <w:tcW w:w="2544" w:type="dxa"/>
          </w:tcPr>
          <w:p w14:paraId="1D7049E0" w14:textId="77777777" w:rsidR="00274F09" w:rsidRPr="0058700A" w:rsidRDefault="00274F09" w:rsidP="00E070EE">
            <w:pPr>
              <w:spacing w:after="0"/>
              <w:cnfStyle w:val="100000000000" w:firstRow="1" w:lastRow="0" w:firstColumn="0" w:lastColumn="0" w:oddVBand="0" w:evenVBand="0" w:oddHBand="0" w:evenHBand="0" w:firstRowFirstColumn="0" w:firstRowLastColumn="0" w:lastRowFirstColumn="0" w:lastRowLastColumn="0"/>
              <w:rPr>
                <w:rFonts w:eastAsia="MS Mincho" w:cs="Mangal"/>
                <w:bCs/>
              </w:rPr>
            </w:pPr>
            <w:r w:rsidRPr="0058700A">
              <w:rPr>
                <w:rFonts w:eastAsia="MS Mincho" w:cs="Mangal"/>
                <w:bCs/>
              </w:rPr>
              <w:t>Description</w:t>
            </w:r>
          </w:p>
        </w:tc>
        <w:tc>
          <w:tcPr>
            <w:tcW w:w="4111" w:type="dxa"/>
          </w:tcPr>
          <w:p w14:paraId="77CED71C" w14:textId="77777777" w:rsidR="00274F09" w:rsidRPr="0058700A" w:rsidRDefault="00274F09" w:rsidP="00E070EE">
            <w:pPr>
              <w:spacing w:after="0"/>
              <w:cnfStyle w:val="100000000000" w:firstRow="1" w:lastRow="0" w:firstColumn="0" w:lastColumn="0" w:oddVBand="0" w:evenVBand="0" w:oddHBand="0" w:evenHBand="0" w:firstRowFirstColumn="0" w:firstRowLastColumn="0" w:lastRowFirstColumn="0" w:lastRowLastColumn="0"/>
              <w:rPr>
                <w:rFonts w:eastAsia="MS Mincho" w:cs="Mangal"/>
                <w:bCs/>
              </w:rPr>
            </w:pPr>
            <w:r w:rsidRPr="0058700A">
              <w:rPr>
                <w:rFonts w:eastAsia="MS Mincho" w:cs="Mangal"/>
                <w:bCs/>
              </w:rPr>
              <w:t>Examples of use</w:t>
            </w:r>
          </w:p>
        </w:tc>
      </w:tr>
      <w:tr w:rsidR="00274F09" w:rsidRPr="0058700A" w14:paraId="278148E6" w14:textId="77777777" w:rsidTr="00B870AC">
        <w:tc>
          <w:tcPr>
            <w:cnfStyle w:val="001000000000" w:firstRow="0" w:lastRow="0" w:firstColumn="1" w:lastColumn="0" w:oddVBand="0" w:evenVBand="0" w:oddHBand="0" w:evenHBand="0" w:firstRowFirstColumn="0" w:firstRowLastColumn="0" w:lastRowFirstColumn="0" w:lastRowLastColumn="0"/>
            <w:tcW w:w="1129" w:type="dxa"/>
            <w:vAlign w:val="center"/>
          </w:tcPr>
          <w:p w14:paraId="2C8C31C3" w14:textId="77777777" w:rsidR="00274F09" w:rsidRPr="0058700A" w:rsidRDefault="00274F09" w:rsidP="009C5584">
            <w:pPr>
              <w:jc w:val="center"/>
              <w:rPr>
                <w:rFonts w:ascii="Calibri" w:eastAsia="MS Mincho" w:hAnsi="Calibri" w:cs="Mangal"/>
              </w:rPr>
            </w:pPr>
            <w:r w:rsidRPr="0058700A">
              <w:rPr>
                <w:rFonts w:eastAsia="MS Mincho" w:cs="Mangal"/>
                <w:noProof/>
              </w:rPr>
              <w:drawing>
                <wp:inline distT="0" distB="0" distL="0" distR="0" wp14:anchorId="154AC541" wp14:editId="707E0B9A">
                  <wp:extent cx="367200" cy="367200"/>
                  <wp:effectExtent l="0" t="0" r="0" b="0"/>
                  <wp:docPr id="851010017"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010017"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367200" cy="367200"/>
                          </a:xfrm>
                          <a:prstGeom prst="rect">
                            <a:avLst/>
                          </a:prstGeom>
                        </pic:spPr>
                      </pic:pic>
                    </a:graphicData>
                  </a:graphic>
                </wp:inline>
              </w:drawing>
            </w:r>
          </w:p>
        </w:tc>
        <w:tc>
          <w:tcPr>
            <w:tcW w:w="1276" w:type="dxa"/>
          </w:tcPr>
          <w:p w14:paraId="195DD09F"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Multimedia</w:t>
            </w:r>
          </w:p>
        </w:tc>
        <w:tc>
          <w:tcPr>
            <w:tcW w:w="2544" w:type="dxa"/>
          </w:tcPr>
          <w:p w14:paraId="3F1921E1"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Video or audio materials to be shown to the class</w:t>
            </w:r>
          </w:p>
        </w:tc>
        <w:tc>
          <w:tcPr>
            <w:tcW w:w="4111" w:type="dxa"/>
          </w:tcPr>
          <w:p w14:paraId="42357E78"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YouTube clips</w:t>
            </w:r>
          </w:p>
          <w:p w14:paraId="1941913F"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documentary</w:t>
            </w:r>
          </w:p>
          <w:p w14:paraId="036DD497"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podcasts</w:t>
            </w:r>
          </w:p>
        </w:tc>
      </w:tr>
      <w:tr w:rsidR="00274F09" w:rsidRPr="0058700A" w14:paraId="62B18138" w14:textId="77777777" w:rsidTr="00B870AC">
        <w:tc>
          <w:tcPr>
            <w:cnfStyle w:val="001000000000" w:firstRow="0" w:lastRow="0" w:firstColumn="1" w:lastColumn="0" w:oddVBand="0" w:evenVBand="0" w:oddHBand="0" w:evenHBand="0" w:firstRowFirstColumn="0" w:firstRowLastColumn="0" w:lastRowFirstColumn="0" w:lastRowLastColumn="0"/>
            <w:tcW w:w="1129" w:type="dxa"/>
            <w:vAlign w:val="center"/>
          </w:tcPr>
          <w:p w14:paraId="25D66132" w14:textId="77777777" w:rsidR="00274F09" w:rsidRPr="0058700A" w:rsidRDefault="00274F09" w:rsidP="009C5584">
            <w:pPr>
              <w:jc w:val="center"/>
              <w:rPr>
                <w:rFonts w:ascii="Calibri" w:eastAsia="MS Mincho" w:hAnsi="Calibri" w:cs="Mangal"/>
              </w:rPr>
            </w:pPr>
            <w:r w:rsidRPr="0058700A">
              <w:rPr>
                <w:rFonts w:eastAsia="MS Mincho" w:cs="Mangal"/>
                <w:noProof/>
              </w:rPr>
              <w:drawing>
                <wp:inline distT="0" distB="0" distL="0" distR="0" wp14:anchorId="2E900D9B" wp14:editId="6766B41F">
                  <wp:extent cx="363600" cy="363600"/>
                  <wp:effectExtent l="0" t="0" r="0" b="0"/>
                  <wp:docPr id="52723592" name="Picture 19" descr="Internet Globe with &quot;WWW&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723592" name="Picture 19" descr="Internet Globe with &quot;WWW&quot;"/>
                          <pic:cNvPicPr/>
                        </pic:nvPicPr>
                        <pic:blipFill>
                          <a:blip r:embed="rId27" cstate="print">
                            <a:extLst>
                              <a:ext uri="{28A0092B-C50C-407E-A947-70E740481C1C}">
                                <a14:useLocalDpi xmlns:a14="http://schemas.microsoft.com/office/drawing/2010/main" val="0"/>
                              </a:ext>
                            </a:extLst>
                          </a:blip>
                          <a:stretch>
                            <a:fillRect/>
                          </a:stretch>
                        </pic:blipFill>
                        <pic:spPr>
                          <a:xfrm>
                            <a:off x="0" y="0"/>
                            <a:ext cx="363600" cy="363600"/>
                          </a:xfrm>
                          <a:prstGeom prst="rect">
                            <a:avLst/>
                          </a:prstGeom>
                        </pic:spPr>
                      </pic:pic>
                    </a:graphicData>
                  </a:graphic>
                </wp:inline>
              </w:drawing>
            </w:r>
          </w:p>
        </w:tc>
        <w:tc>
          <w:tcPr>
            <w:tcW w:w="1276" w:type="dxa"/>
          </w:tcPr>
          <w:p w14:paraId="2C5B7323"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Webpage</w:t>
            </w:r>
          </w:p>
        </w:tc>
        <w:tc>
          <w:tcPr>
            <w:tcW w:w="2544" w:type="dxa"/>
          </w:tcPr>
          <w:p w14:paraId="4B5CD37D"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Online information source</w:t>
            </w:r>
          </w:p>
        </w:tc>
        <w:tc>
          <w:tcPr>
            <w:tcW w:w="4111" w:type="dxa"/>
          </w:tcPr>
          <w:p w14:paraId="432A5114"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news article</w:t>
            </w:r>
          </w:p>
          <w:p w14:paraId="497550F8"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 xml:space="preserve">museum website </w:t>
            </w:r>
          </w:p>
          <w:p w14:paraId="34B018BB"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government website</w:t>
            </w:r>
          </w:p>
        </w:tc>
      </w:tr>
      <w:tr w:rsidR="00274F09" w:rsidRPr="0058700A" w14:paraId="1B5BE12B" w14:textId="77777777" w:rsidTr="00B870AC">
        <w:tc>
          <w:tcPr>
            <w:cnfStyle w:val="001000000000" w:firstRow="0" w:lastRow="0" w:firstColumn="1" w:lastColumn="0" w:oddVBand="0" w:evenVBand="0" w:oddHBand="0" w:evenHBand="0" w:firstRowFirstColumn="0" w:firstRowLastColumn="0" w:lastRowFirstColumn="0" w:lastRowLastColumn="0"/>
            <w:tcW w:w="1129" w:type="dxa"/>
            <w:vAlign w:val="center"/>
          </w:tcPr>
          <w:p w14:paraId="4EB71F87" w14:textId="77777777" w:rsidR="00274F09" w:rsidRPr="0058700A" w:rsidRDefault="00274F09" w:rsidP="009C5584">
            <w:pPr>
              <w:jc w:val="center"/>
              <w:rPr>
                <w:rFonts w:ascii="Calibri" w:eastAsia="MS Mincho" w:hAnsi="Calibri" w:cs="Mangal"/>
              </w:rPr>
            </w:pPr>
            <w:r w:rsidRPr="0058700A">
              <w:rPr>
                <w:rFonts w:eastAsia="MS Mincho" w:cs="Mangal"/>
                <w:noProof/>
              </w:rPr>
              <w:drawing>
                <wp:inline distT="0" distB="0" distL="0" distR="0" wp14:anchorId="6A18E7AB" wp14:editId="587C863A">
                  <wp:extent cx="367200" cy="367200"/>
                  <wp:effectExtent l="0" t="0" r="0" b="0"/>
                  <wp:docPr id="1098674278" name="Graphic 20"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8674278" name="Graphic 20"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367200" cy="367200"/>
                          </a:xfrm>
                          <a:prstGeom prst="rect">
                            <a:avLst/>
                          </a:prstGeom>
                        </pic:spPr>
                      </pic:pic>
                    </a:graphicData>
                  </a:graphic>
                </wp:inline>
              </w:drawing>
            </w:r>
          </w:p>
        </w:tc>
        <w:tc>
          <w:tcPr>
            <w:tcW w:w="1276" w:type="dxa"/>
          </w:tcPr>
          <w:p w14:paraId="6241643E"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Student resource</w:t>
            </w:r>
          </w:p>
        </w:tc>
        <w:tc>
          <w:tcPr>
            <w:tcW w:w="2544" w:type="dxa"/>
          </w:tcPr>
          <w:p w14:paraId="01AF9570" w14:textId="3FAE7CBA"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 xml:space="preserve">Resource that students need to access </w:t>
            </w:r>
            <w:r w:rsidR="00F160D8">
              <w:rPr>
                <w:rFonts w:ascii="Calibri" w:eastAsia="MS Mincho" w:hAnsi="Calibri" w:cs="Mangal"/>
              </w:rPr>
              <w:br/>
            </w:r>
            <w:r w:rsidRPr="0058700A">
              <w:rPr>
                <w:rFonts w:ascii="Calibri" w:eastAsia="MS Mincho" w:hAnsi="Calibri" w:cs="Mangal"/>
              </w:rPr>
              <w:t>for learning</w:t>
            </w:r>
          </w:p>
        </w:tc>
        <w:tc>
          <w:tcPr>
            <w:tcW w:w="4111" w:type="dxa"/>
          </w:tcPr>
          <w:p w14:paraId="4804A747"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student worksheets</w:t>
            </w:r>
          </w:p>
          <w:p w14:paraId="75923478"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graphic organiser template</w:t>
            </w:r>
          </w:p>
          <w:p w14:paraId="04F3E319"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interactive webpage</w:t>
            </w:r>
          </w:p>
        </w:tc>
      </w:tr>
      <w:tr w:rsidR="00274F09" w:rsidRPr="0058700A" w14:paraId="3B7B1983" w14:textId="77777777" w:rsidTr="00B870AC">
        <w:tc>
          <w:tcPr>
            <w:cnfStyle w:val="001000000000" w:firstRow="0" w:lastRow="0" w:firstColumn="1" w:lastColumn="0" w:oddVBand="0" w:evenVBand="0" w:oddHBand="0" w:evenHBand="0" w:firstRowFirstColumn="0" w:firstRowLastColumn="0" w:lastRowFirstColumn="0" w:lastRowLastColumn="0"/>
            <w:tcW w:w="1129" w:type="dxa"/>
            <w:vAlign w:val="center"/>
          </w:tcPr>
          <w:p w14:paraId="2ED9F31B" w14:textId="77777777" w:rsidR="00274F09" w:rsidRPr="0058700A" w:rsidRDefault="00274F09" w:rsidP="009C5584">
            <w:pPr>
              <w:jc w:val="center"/>
              <w:rPr>
                <w:rFonts w:ascii="Calibri" w:eastAsia="MS Mincho" w:hAnsi="Calibri" w:cs="Mangal"/>
              </w:rPr>
            </w:pPr>
            <w:r w:rsidRPr="0058700A">
              <w:rPr>
                <w:rFonts w:eastAsia="MS Mincho" w:cs="Mangal"/>
                <w:noProof/>
              </w:rPr>
              <w:drawing>
                <wp:inline distT="0" distB="0" distL="0" distR="0" wp14:anchorId="3C36499E" wp14:editId="09B3177B">
                  <wp:extent cx="367200" cy="367200"/>
                  <wp:effectExtent l="0" t="0" r="0" b="0"/>
                  <wp:docPr id="1046116962" name="Graphic 21" descr="Packing Box Op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6116962" name="Graphic 21" descr="Packing Box Open"/>
                          <pic:cNvPicPr/>
                        </pic:nvPicPr>
                        <pic:blipFill>
                          <a:blip r:embed="rId30">
                            <a:extLst>
                              <a:ext uri="{96DAC541-7B7A-43D3-8B79-37D633B846F1}">
                                <asvg:svgBlip xmlns:asvg="http://schemas.microsoft.com/office/drawing/2016/SVG/main" r:embed="rId31"/>
                              </a:ext>
                            </a:extLst>
                          </a:blip>
                          <a:stretch>
                            <a:fillRect/>
                          </a:stretch>
                        </pic:blipFill>
                        <pic:spPr>
                          <a:xfrm>
                            <a:off x="0" y="0"/>
                            <a:ext cx="367200" cy="367200"/>
                          </a:xfrm>
                          <a:prstGeom prst="rect">
                            <a:avLst/>
                          </a:prstGeom>
                        </pic:spPr>
                      </pic:pic>
                    </a:graphicData>
                  </a:graphic>
                </wp:inline>
              </w:drawing>
            </w:r>
          </w:p>
        </w:tc>
        <w:tc>
          <w:tcPr>
            <w:tcW w:w="1276" w:type="dxa"/>
          </w:tcPr>
          <w:p w14:paraId="7A502D65"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Lesson materials</w:t>
            </w:r>
          </w:p>
        </w:tc>
        <w:tc>
          <w:tcPr>
            <w:tcW w:w="2544" w:type="dxa"/>
          </w:tcPr>
          <w:p w14:paraId="70EA6CAE"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Materials that require teacher preparation prior to lesson</w:t>
            </w:r>
          </w:p>
        </w:tc>
        <w:tc>
          <w:tcPr>
            <w:tcW w:w="4111" w:type="dxa"/>
          </w:tcPr>
          <w:p w14:paraId="6C584C1D"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collection of images</w:t>
            </w:r>
          </w:p>
          <w:p w14:paraId="126CECF3"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card-sort activities</w:t>
            </w:r>
          </w:p>
          <w:p w14:paraId="77CAD5DB"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materials for practical activities</w:t>
            </w:r>
          </w:p>
        </w:tc>
      </w:tr>
      <w:tr w:rsidR="00274F09" w:rsidRPr="0058700A" w14:paraId="4E6F0CCC" w14:textId="77777777" w:rsidTr="00B870AC">
        <w:tc>
          <w:tcPr>
            <w:cnfStyle w:val="001000000000" w:firstRow="0" w:lastRow="0" w:firstColumn="1" w:lastColumn="0" w:oddVBand="0" w:evenVBand="0" w:oddHBand="0" w:evenHBand="0" w:firstRowFirstColumn="0" w:firstRowLastColumn="0" w:lastRowFirstColumn="0" w:lastRowLastColumn="0"/>
            <w:tcW w:w="1129" w:type="dxa"/>
            <w:vAlign w:val="center"/>
          </w:tcPr>
          <w:p w14:paraId="7C8E803E" w14:textId="77777777" w:rsidR="00274F09" w:rsidRPr="0058700A" w:rsidRDefault="00274F09" w:rsidP="009C5584">
            <w:pPr>
              <w:jc w:val="center"/>
              <w:rPr>
                <w:rFonts w:ascii="Calibri" w:eastAsia="MS Mincho" w:hAnsi="Calibri" w:cs="Mangal"/>
              </w:rPr>
            </w:pPr>
            <w:r w:rsidRPr="0058700A">
              <w:rPr>
                <w:rFonts w:eastAsia="MS Mincho" w:cs="Mangal"/>
                <w:noProof/>
              </w:rPr>
              <w:drawing>
                <wp:inline distT="0" distB="0" distL="0" distR="0" wp14:anchorId="36987E6F" wp14:editId="13373D5F">
                  <wp:extent cx="367200" cy="367200"/>
                  <wp:effectExtent l="0" t="0" r="0" b="0"/>
                  <wp:docPr id="2087393177" name="Graphic 22"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7393177" name="Graphic 22"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367200" cy="367200"/>
                          </a:xfrm>
                          <a:prstGeom prst="rect">
                            <a:avLst/>
                          </a:prstGeom>
                        </pic:spPr>
                      </pic:pic>
                    </a:graphicData>
                  </a:graphic>
                </wp:inline>
              </w:drawing>
            </w:r>
          </w:p>
        </w:tc>
        <w:tc>
          <w:tcPr>
            <w:tcW w:w="1276" w:type="dxa"/>
          </w:tcPr>
          <w:p w14:paraId="01DAB992"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Teacher support resource</w:t>
            </w:r>
          </w:p>
        </w:tc>
        <w:tc>
          <w:tcPr>
            <w:tcW w:w="2544" w:type="dxa"/>
          </w:tcPr>
          <w:p w14:paraId="3F0DD102" w14:textId="77777777" w:rsidR="00274F09" w:rsidRPr="0058700A" w:rsidRDefault="00274F09" w:rsidP="009C5584">
            <w:pPr>
              <w:cnfStyle w:val="000000000000" w:firstRow="0" w:lastRow="0" w:firstColumn="0" w:lastColumn="0" w:oddVBand="0" w:evenVBand="0" w:oddHBand="0" w:evenHBand="0" w:firstRowFirstColumn="0" w:firstRowLastColumn="0" w:lastRowFirstColumn="0" w:lastRowLastColumn="0"/>
              <w:rPr>
                <w:rFonts w:ascii="Calibri" w:eastAsia="MS Mincho" w:hAnsi="Calibri" w:cs="Mangal"/>
              </w:rPr>
            </w:pPr>
            <w:r w:rsidRPr="0058700A">
              <w:rPr>
                <w:rFonts w:ascii="Calibri" w:eastAsia="MS Mincho" w:hAnsi="Calibri" w:cs="Mangal"/>
              </w:rPr>
              <w:t>Additional information to support teachers in the suggested lesson</w:t>
            </w:r>
          </w:p>
        </w:tc>
        <w:tc>
          <w:tcPr>
            <w:tcW w:w="4111" w:type="dxa"/>
          </w:tcPr>
          <w:p w14:paraId="101811B3"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thinking routine instructions</w:t>
            </w:r>
          </w:p>
          <w:p w14:paraId="066BAD96"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example of completed graphic organisers</w:t>
            </w:r>
          </w:p>
          <w:p w14:paraId="6BEF17C0" w14:textId="77777777" w:rsidR="00274F09" w:rsidRPr="0058700A" w:rsidRDefault="00274F09">
            <w:pPr>
              <w:pStyle w:val="ListParagraph"/>
              <w:numPr>
                <w:ilvl w:val="0"/>
                <w:numId w:val="9"/>
              </w:numPr>
              <w:spacing w:after="0"/>
              <w:cnfStyle w:val="000000000000" w:firstRow="0" w:lastRow="0" w:firstColumn="0" w:lastColumn="0" w:oddVBand="0" w:evenVBand="0" w:oddHBand="0" w:evenHBand="0" w:firstRowFirstColumn="0" w:firstRowLastColumn="0" w:lastRowFirstColumn="0" w:lastRowLastColumn="0"/>
              <w:rPr>
                <w:lang w:eastAsia="ja-JP"/>
              </w:rPr>
            </w:pPr>
            <w:r w:rsidRPr="0058700A">
              <w:rPr>
                <w:lang w:eastAsia="ja-JP"/>
              </w:rPr>
              <w:t>additional information on topic</w:t>
            </w:r>
          </w:p>
        </w:tc>
      </w:tr>
    </w:tbl>
    <w:p w14:paraId="4611E11D" w14:textId="77777777" w:rsidR="00D503DE" w:rsidRPr="00BE1984" w:rsidRDefault="00D503DE" w:rsidP="00D503DE">
      <w:pPr>
        <w:spacing w:before="120" w:after="200"/>
        <w:rPr>
          <w:rFonts w:asciiTheme="minorHAnsi" w:eastAsia="MS Mincho" w:hAnsiTheme="minorHAnsi" w:cstheme="minorHAnsi"/>
        </w:rPr>
      </w:pPr>
      <w:bookmarkStart w:id="12" w:name="_Hlk196907432"/>
      <w:bookmarkStart w:id="13" w:name="_Toc189752657"/>
      <w:bookmarkStart w:id="14" w:name="_Hlk198639261"/>
      <w:r w:rsidRPr="00BE1984">
        <w:rPr>
          <w:rFonts w:asciiTheme="minorHAnsi" w:hAnsiTheme="minorHAnsi" w:cstheme="minorHAnsi"/>
          <w:sz w:val="20"/>
          <w:szCs w:val="20"/>
        </w:rPr>
        <w:t>Stock images from Microsoft 365</w:t>
      </w:r>
      <w:r w:rsidRPr="00BE1984">
        <w:rPr>
          <w:rFonts w:asciiTheme="minorHAnsi" w:hAnsiTheme="minorHAnsi" w:cstheme="minorHAnsi"/>
          <w:sz w:val="20"/>
          <w:szCs w:val="20"/>
          <w:vertAlign w:val="superscript"/>
        </w:rPr>
        <w:t>®</w:t>
      </w:r>
      <w:r w:rsidRPr="00BE1984">
        <w:rPr>
          <w:rFonts w:asciiTheme="minorHAnsi" w:hAnsiTheme="minorHAnsi" w:cstheme="minorHAnsi"/>
          <w:sz w:val="20"/>
          <w:szCs w:val="20"/>
        </w:rPr>
        <w:t xml:space="preserve"> used with permission from Microsoft</w:t>
      </w:r>
      <w:r w:rsidRPr="00BE1984">
        <w:rPr>
          <w:rFonts w:asciiTheme="minorHAnsi" w:hAnsiTheme="minorHAnsi" w:cstheme="minorHAnsi"/>
          <w:sz w:val="20"/>
          <w:szCs w:val="20"/>
          <w:vertAlign w:val="superscript"/>
        </w:rPr>
        <w:t>®</w:t>
      </w:r>
      <w:r w:rsidRPr="00BE1984">
        <w:rPr>
          <w:rFonts w:asciiTheme="minorHAnsi" w:hAnsiTheme="minorHAnsi" w:cstheme="minorHAnsi"/>
          <w:sz w:val="20"/>
          <w:szCs w:val="20"/>
        </w:rPr>
        <w:t>.</w:t>
      </w:r>
      <w:bookmarkEnd w:id="12"/>
      <w:r w:rsidRPr="00BE1984">
        <w:rPr>
          <w:rFonts w:asciiTheme="minorHAnsi" w:eastAsia="MS Mincho" w:hAnsiTheme="minorHAnsi" w:cstheme="minorHAnsi"/>
        </w:rPr>
        <w:br w:type="page"/>
      </w:r>
    </w:p>
    <w:p w14:paraId="40406112" w14:textId="01BAC844" w:rsidR="003F57CE" w:rsidRPr="003F57CE" w:rsidRDefault="003F57CE" w:rsidP="00C94934">
      <w:pPr>
        <w:pStyle w:val="SCSAPlainHeading1"/>
      </w:pPr>
      <w:bookmarkStart w:id="15" w:name="_Toc219202209"/>
      <w:r w:rsidRPr="003F57CE">
        <w:lastRenderedPageBreak/>
        <w:t>Best practice</w:t>
      </w:r>
      <w:bookmarkEnd w:id="13"/>
      <w:bookmarkEnd w:id="15"/>
    </w:p>
    <w:p w14:paraId="00D8CA82" w14:textId="77777777" w:rsidR="003F57CE" w:rsidRPr="003F57CE" w:rsidRDefault="003F57CE" w:rsidP="009A25B3">
      <w:pPr>
        <w:pStyle w:val="SCSAPlainHeading2"/>
      </w:pPr>
      <w:bookmarkStart w:id="16" w:name="_Toc189752658"/>
      <w:bookmarkStart w:id="17" w:name="_Toc219202210"/>
      <w:r w:rsidRPr="003F57CE">
        <w:t>Teaching and learning</w:t>
      </w:r>
      <w:bookmarkEnd w:id="16"/>
      <w:bookmarkEnd w:id="17"/>
    </w:p>
    <w:p w14:paraId="17DD7DF9" w14:textId="77777777" w:rsidR="003F57CE" w:rsidRPr="003F57CE" w:rsidRDefault="003F57CE" w:rsidP="00C94934">
      <w:pPr>
        <w:rPr>
          <w:rFonts w:eastAsia="Batang"/>
          <w:lang w:eastAsia="zh-CN"/>
        </w:rPr>
      </w:pPr>
      <w:r w:rsidRPr="003F57CE">
        <w:rPr>
          <w:rFonts w:eastAsia="Batang"/>
          <w:lang w:eastAsia="zh-CN"/>
        </w:rPr>
        <w:t>The teaching and learning opportunities offered in this exemplar are not exhaustive. Thus, teachers are encouraged to make professional decisions about which learning experiences, and the sequence in which they are delivered, are best suited to their classroom context, taking into account the availability of resources and student ability.</w:t>
      </w:r>
    </w:p>
    <w:p w14:paraId="27367B66" w14:textId="07830253" w:rsidR="003F57CE" w:rsidRPr="003F57CE" w:rsidRDefault="003F57CE" w:rsidP="00C94934">
      <w:pPr>
        <w:rPr>
          <w:rFonts w:eastAsia="Batang"/>
          <w:lang w:eastAsia="zh-CN"/>
        </w:rPr>
      </w:pPr>
      <w:r w:rsidRPr="003F57CE">
        <w:rPr>
          <w:rFonts w:eastAsia="Batang"/>
          <w:lang w:eastAsia="zh-CN"/>
        </w:rPr>
        <w:t>This sample may prove a useful starting point for amplifying creativity in the classroom, while presenting the embedded expectations of the Western Australian Curriculum: Humanities and Social Sciences.</w:t>
      </w:r>
    </w:p>
    <w:p w14:paraId="7028B109" w14:textId="3937B0C3" w:rsidR="003F57CE" w:rsidRPr="003F57CE" w:rsidRDefault="003F57CE" w:rsidP="00C94934">
      <w:pPr>
        <w:rPr>
          <w:rFonts w:eastAsia="Calibri"/>
          <w:szCs w:val="24"/>
          <w:lang w:eastAsia="en-US"/>
        </w:rPr>
      </w:pPr>
      <w:r w:rsidRPr="003F57CE">
        <w:rPr>
          <w:rFonts w:eastAsia="Batang"/>
          <w:lang w:eastAsia="zh-CN"/>
        </w:rPr>
        <w:t xml:space="preserve">Teachers may find opportunities to incorporate the General </w:t>
      </w:r>
      <w:r w:rsidR="00091B6B">
        <w:rPr>
          <w:rFonts w:eastAsia="Batang"/>
          <w:lang w:eastAsia="zh-CN"/>
        </w:rPr>
        <w:t>C</w:t>
      </w:r>
      <w:r w:rsidRPr="003F57CE">
        <w:rPr>
          <w:rFonts w:eastAsia="Batang"/>
          <w:lang w:eastAsia="zh-CN"/>
        </w:rPr>
        <w:t xml:space="preserve">apabilities and the Cross-curriculum </w:t>
      </w:r>
      <w:r w:rsidR="00091B6B">
        <w:rPr>
          <w:rFonts w:eastAsia="Batang"/>
          <w:lang w:eastAsia="zh-CN"/>
        </w:rPr>
        <w:t>P</w:t>
      </w:r>
      <w:r w:rsidRPr="003F57CE">
        <w:rPr>
          <w:rFonts w:eastAsia="Batang"/>
          <w:lang w:eastAsia="zh-CN"/>
        </w:rPr>
        <w:t>riorities into the teaching and learning program.</w:t>
      </w:r>
    </w:p>
    <w:p w14:paraId="641C9892" w14:textId="51555708" w:rsidR="003F57CE" w:rsidRPr="003F57CE" w:rsidRDefault="003F57CE" w:rsidP="00C94934">
      <w:pPr>
        <w:rPr>
          <w:rFonts w:eastAsia="Batang"/>
          <w:lang w:eastAsia="zh-CN"/>
        </w:rPr>
      </w:pPr>
      <w:r w:rsidRPr="003F57CE">
        <w:rPr>
          <w:rFonts w:eastAsia="Batang"/>
          <w:b/>
          <w:bCs/>
          <w:lang w:eastAsia="zh-CN"/>
        </w:rPr>
        <w:t>Ways of teaching</w:t>
      </w:r>
      <w:r w:rsidRPr="003F57CE">
        <w:rPr>
          <w:rFonts w:eastAsia="Batang"/>
          <w:lang w:eastAsia="zh-CN"/>
        </w:rPr>
        <w:t xml:space="preserve"> – teachers can locate additional information on the School Curriculum and Standards Authority (the Authority) website </w:t>
      </w:r>
      <w:r w:rsidR="00346B19">
        <w:rPr>
          <w:rFonts w:eastAsia="Batang"/>
          <w:lang w:eastAsia="zh-CN"/>
        </w:rPr>
        <w:br/>
      </w:r>
      <w:hyperlink r:id="rId34" w:history="1">
        <w:r w:rsidR="00346B19" w:rsidRPr="00D04C85">
          <w:rPr>
            <w:rStyle w:val="Hyperlink"/>
            <w:rFonts w:ascii="Calibri" w:hAnsi="Calibri"/>
          </w:rPr>
          <w:t>https://k10outline.scsa.wa.edu.au/home/wa-curriculum/learning-areas/humanities-and-social-sciences/overview/humanities-and-social-sciences-ways-of-teaching</w:t>
        </w:r>
      </w:hyperlink>
      <w:r w:rsidR="00346B19">
        <w:t>.</w:t>
      </w:r>
    </w:p>
    <w:p w14:paraId="381609A8" w14:textId="77777777" w:rsidR="003F57CE" w:rsidRPr="003F57CE" w:rsidRDefault="003F57CE" w:rsidP="009A25B3">
      <w:pPr>
        <w:pStyle w:val="SCSAPlainHeading2"/>
      </w:pPr>
      <w:bookmarkStart w:id="18" w:name="_Toc189752659"/>
      <w:bookmarkStart w:id="19" w:name="_Toc219202211"/>
      <w:r w:rsidRPr="003F57CE">
        <w:t>Assessing</w:t>
      </w:r>
      <w:bookmarkEnd w:id="18"/>
      <w:bookmarkEnd w:id="19"/>
    </w:p>
    <w:p w14:paraId="407D4C18" w14:textId="05A6CD45" w:rsidR="003F57CE" w:rsidRPr="003F57CE" w:rsidRDefault="003F57CE" w:rsidP="00C94934">
      <w:pPr>
        <w:rPr>
          <w:rFonts w:eastAsia="Batang"/>
          <w:lang w:eastAsia="zh-CN"/>
        </w:rPr>
      </w:pPr>
      <w:r w:rsidRPr="003F57CE">
        <w:rPr>
          <w:rFonts w:eastAsia="Batang"/>
          <w:lang w:eastAsia="zh-CN"/>
        </w:rPr>
        <w:t>Assessment, both formative and summative, is an integral part of teaching and learning. Assessment should arise naturally out of the learning experiences provided to students. In addition, assessment should provide regular opportunities for teachers to reflect on student achievement and progress. As part of the support it provides for teachers, this exemplar includes suggested assessment</w:t>
      </w:r>
      <w:r w:rsidRPr="003F57CE">
        <w:rPr>
          <w:rFonts w:eastAsia="Batang"/>
          <w:i/>
          <w:lang w:eastAsia="zh-CN"/>
        </w:rPr>
        <w:t xml:space="preserve"> </w:t>
      </w:r>
      <w:r w:rsidRPr="003F57CE">
        <w:rPr>
          <w:rFonts w:eastAsia="Batang"/>
          <w:lang w:eastAsia="zh-CN"/>
        </w:rPr>
        <w:t xml:space="preserve">points. It is the teacher’s role to consider the contexts of their classroom and students, the range of assessments required, and the sampling of content </w:t>
      </w:r>
      <w:r w:rsidR="00A85266">
        <w:rPr>
          <w:rFonts w:eastAsia="Batang"/>
          <w:lang w:eastAsia="zh-CN"/>
        </w:rPr>
        <w:t xml:space="preserve">descriptions </w:t>
      </w:r>
      <w:r w:rsidRPr="003F57CE">
        <w:rPr>
          <w:rFonts w:eastAsia="Batang"/>
          <w:lang w:eastAsia="zh-CN"/>
        </w:rPr>
        <w:t>selected to allow their students the opportunity to demonstrate achievement in relation to the year</w:t>
      </w:r>
      <w:r w:rsidR="00A85266">
        <w:rPr>
          <w:rFonts w:eastAsia="Batang"/>
          <w:lang w:eastAsia="zh-CN"/>
        </w:rPr>
        <w:t xml:space="preserve"> </w:t>
      </w:r>
      <w:r w:rsidRPr="003F57CE">
        <w:rPr>
          <w:rFonts w:eastAsia="Batang"/>
          <w:lang w:eastAsia="zh-CN"/>
        </w:rPr>
        <w:t>level achievement standard. Teachers are best placed to make decisions about whether the suggested assessment</w:t>
      </w:r>
      <w:r w:rsidR="00A85266">
        <w:rPr>
          <w:rFonts w:eastAsia="Batang"/>
          <w:lang w:eastAsia="zh-CN"/>
        </w:rPr>
        <w:t>/</w:t>
      </w:r>
      <w:r w:rsidRPr="003F57CE">
        <w:rPr>
          <w:rFonts w:eastAsia="Batang"/>
          <w:lang w:eastAsia="zh-CN"/>
        </w:rPr>
        <w:t>s are used as formative or summative assessment and/or for moderation purposes.</w:t>
      </w:r>
    </w:p>
    <w:p w14:paraId="21DD1B4C" w14:textId="7895AF26" w:rsidR="003F57CE" w:rsidRPr="003F57CE" w:rsidRDefault="003F57CE" w:rsidP="00C94934">
      <w:pPr>
        <w:rPr>
          <w:rFonts w:eastAsia="Batang"/>
          <w:lang w:eastAsia="zh-CN"/>
        </w:rPr>
      </w:pPr>
      <w:r w:rsidRPr="003F57CE">
        <w:rPr>
          <w:rFonts w:eastAsia="Batang"/>
          <w:b/>
          <w:bCs/>
          <w:lang w:eastAsia="zh-CN"/>
        </w:rPr>
        <w:t>Ways of assessing</w:t>
      </w:r>
      <w:r w:rsidRPr="003F57CE">
        <w:rPr>
          <w:rFonts w:eastAsia="Batang" w:cs="Raavi"/>
          <w:lang w:eastAsia="zh-CN"/>
        </w:rPr>
        <w:t xml:space="preserve"> </w:t>
      </w:r>
      <w:r w:rsidRPr="003F57CE">
        <w:rPr>
          <w:rFonts w:eastAsia="Batang"/>
          <w:lang w:eastAsia="zh-CN"/>
        </w:rPr>
        <w:t xml:space="preserve">– a range of assessment strategies that can enable teachers to understand where students are in their learning is available on the Authority website </w:t>
      </w:r>
      <w:hyperlink r:id="rId35" w:history="1">
        <w:r w:rsidR="00BA39B1" w:rsidRPr="00D04C85">
          <w:rPr>
            <w:rStyle w:val="Hyperlink"/>
            <w:rFonts w:ascii="Calibri" w:hAnsi="Calibri"/>
          </w:rPr>
          <w:t>https://k10outline.scsa.wa.edu.au/home/wa-curriculum/learning-areas/humanities-and-social-sciences/overview/humanities-and-social-sciences-ways-of-assessing</w:t>
        </w:r>
      </w:hyperlink>
      <w:r w:rsidR="00BA39B1">
        <w:t>.</w:t>
      </w:r>
      <w:r w:rsidRPr="003F57CE">
        <w:rPr>
          <w:rFonts w:eastAsia="Batang"/>
          <w:lang w:eastAsia="zh-CN"/>
        </w:rPr>
        <w:t xml:space="preserve"> </w:t>
      </w:r>
    </w:p>
    <w:p w14:paraId="112A9B5E" w14:textId="77777777" w:rsidR="003F57CE" w:rsidRPr="003F57CE" w:rsidRDefault="003F57CE" w:rsidP="009A25B3">
      <w:pPr>
        <w:pStyle w:val="SCSAPlainHeading2"/>
      </w:pPr>
      <w:bookmarkStart w:id="20" w:name="_Toc219202212"/>
      <w:bookmarkStart w:id="21" w:name="_Hlk198639283"/>
      <w:bookmarkEnd w:id="14"/>
      <w:r w:rsidRPr="003F57CE">
        <w:t>Reflecting</w:t>
      </w:r>
      <w:bookmarkEnd w:id="20"/>
    </w:p>
    <w:p w14:paraId="2A97169A" w14:textId="77777777" w:rsidR="003F57CE" w:rsidRPr="003F57CE" w:rsidRDefault="003F57CE" w:rsidP="00C94934">
      <w:pPr>
        <w:rPr>
          <w:rFonts w:eastAsia="Batang"/>
          <w:lang w:eastAsia="zh-CN"/>
        </w:rPr>
      </w:pPr>
      <w:r w:rsidRPr="003F57CE">
        <w:rPr>
          <w:rFonts w:eastAsia="Batang"/>
          <w:lang w:eastAsia="zh-CN"/>
        </w:rPr>
        <w:t>Reflective practice involves a cyclic process during which teachers continually review the effects of their teaching and make appropriate adjustments to their planning. The cycle involves planning, teaching, observing, reflecting and replanning.</w:t>
      </w:r>
    </w:p>
    <w:p w14:paraId="3473A50E" w14:textId="4A0CD0CB" w:rsidR="00016A12" w:rsidRPr="00442934" w:rsidRDefault="003F57CE" w:rsidP="00C94934">
      <w:r w:rsidRPr="00442934">
        <w:t>This exemplar supports reflective practice and provides flexibility for teachers in their planning. The exemplar shows how content can be combined and revisited throughout the year. Teachers will choose to expand or contract the amount of time spent on developing the required understandings and skills according to their reflective processes and professional judgements about their students’ evolving learning needs.</w:t>
      </w:r>
      <w:bookmarkStart w:id="22" w:name="_Toc74118963"/>
      <w:bookmarkStart w:id="23" w:name="_Toc74118964"/>
      <w:bookmarkStart w:id="24" w:name="_Toc62204531"/>
      <w:bookmarkStart w:id="25" w:name="_Toc71119787"/>
      <w:bookmarkEnd w:id="1"/>
      <w:bookmarkEnd w:id="21"/>
      <w:r w:rsidR="00016A12" w:rsidRPr="00442934">
        <w:br w:type="page"/>
      </w:r>
    </w:p>
    <w:p w14:paraId="419530BE" w14:textId="77777777" w:rsidR="00444E56" w:rsidRDefault="00444E56" w:rsidP="00C94934">
      <w:pPr>
        <w:pStyle w:val="SCSAPlainHeading1"/>
      </w:pPr>
      <w:bookmarkStart w:id="26" w:name="_Toc219202213"/>
      <w:r w:rsidRPr="00F94AF7">
        <w:lastRenderedPageBreak/>
        <w:t xml:space="preserve">Australia’s </w:t>
      </w:r>
      <w:r>
        <w:t>m</w:t>
      </w:r>
      <w:r w:rsidRPr="00F94AF7">
        <w:t>ixed</w:t>
      </w:r>
      <w:r>
        <w:t>-m</w:t>
      </w:r>
      <w:r w:rsidRPr="00F94AF7">
        <w:t xml:space="preserve">arket </w:t>
      </w:r>
      <w:r>
        <w:t>e</w:t>
      </w:r>
      <w:r w:rsidRPr="00F94AF7">
        <w:t>conomy</w:t>
      </w:r>
      <w:bookmarkEnd w:id="26"/>
      <w:r w:rsidRPr="00F94AF7">
        <w:t xml:space="preserve"> </w:t>
      </w:r>
    </w:p>
    <w:p w14:paraId="137BCA35" w14:textId="77777777" w:rsidR="00444E56" w:rsidRDefault="00444E56" w:rsidP="00C94934">
      <w:r w:rsidRPr="005A65F9">
        <w:t xml:space="preserve">This exemplar can be used to develop students’ understanding of key </w:t>
      </w:r>
      <w:r>
        <w:t>Economics and Business</w:t>
      </w:r>
      <w:r w:rsidRPr="005A65F9">
        <w:t xml:space="preserve"> concepts and skills as they apply to </w:t>
      </w:r>
      <w:r>
        <w:t xml:space="preserve">Australia’s government involvement in markets. </w:t>
      </w:r>
      <w:r w:rsidRPr="00BE026E">
        <w:t>Students explain how markets allocate resources in Australia and describe the interdependence of consumers, businesses and the government as a result of their involvement in the market</w:t>
      </w:r>
    </w:p>
    <w:p w14:paraId="353E3A88" w14:textId="01204DB5" w:rsidR="00AE229C" w:rsidRDefault="00444E56" w:rsidP="00C94934">
      <w:r w:rsidRPr="005A65F9">
        <w:t xml:space="preserve">If </w:t>
      </w:r>
      <w:r>
        <w:t xml:space="preserve">students have engaged with </w:t>
      </w:r>
      <w:r w:rsidRPr="005A65F9">
        <w:t xml:space="preserve">the suggested learning experiences and the relevant syllabus content for this unit, </w:t>
      </w:r>
      <w:r>
        <w:t>they</w:t>
      </w:r>
      <w:r w:rsidRPr="005A65F9">
        <w:t xml:space="preserve"> will be well positioned to address the requirements of the assessment task to the best of their ability.</w:t>
      </w:r>
      <w:r>
        <w:t xml:space="preserve"> The assessment task in this exemplar requires students to debate a proposition about the operation of the mixed-market economy in Australia and evaluate the extent to which the economic system is fair.</w:t>
      </w:r>
    </w:p>
    <w:p w14:paraId="307860F2" w14:textId="77777777" w:rsidR="00444E56" w:rsidRDefault="00444E56">
      <w:pPr>
        <w:spacing w:after="0" w:line="240" w:lineRule="auto"/>
        <w:rPr>
          <w:b/>
          <w:sz w:val="28"/>
          <w:szCs w:val="36"/>
          <w:lang w:eastAsia="zh-CN"/>
        </w:rPr>
      </w:pPr>
      <w:r>
        <w:rPr>
          <w:lang w:eastAsia="zh-CN"/>
        </w:rPr>
        <w:br w:type="page"/>
      </w:r>
    </w:p>
    <w:p w14:paraId="0CDF3BDC" w14:textId="54E70941" w:rsidR="00016A12" w:rsidRPr="000A426C" w:rsidRDefault="00A85266" w:rsidP="00C94934">
      <w:pPr>
        <w:pStyle w:val="SCSAPlainHeading1"/>
      </w:pPr>
      <w:bookmarkStart w:id="27" w:name="_Toc219202214"/>
      <w:r>
        <w:lastRenderedPageBreak/>
        <w:t>Year level description</w:t>
      </w:r>
      <w:bookmarkEnd w:id="27"/>
    </w:p>
    <w:p w14:paraId="79048EB8" w14:textId="77777777" w:rsidR="00796A16" w:rsidRPr="002076CA" w:rsidRDefault="00796A16" w:rsidP="00C94934">
      <w:pPr>
        <w:rPr>
          <w:b/>
          <w:lang w:eastAsia="zh-CN"/>
        </w:rPr>
      </w:pPr>
      <w:r w:rsidRPr="002076CA">
        <w:rPr>
          <w:lang w:eastAsia="zh-CN"/>
        </w:rPr>
        <w:t xml:space="preserve">In the early adolescence phase of schooling, students align with their peer group and begin to question established conventions, practices and values. Learning and teaching programs assist students to develop a broader and more comprehensive understanding of the contexts of their lives and the world in which they live. </w:t>
      </w:r>
    </w:p>
    <w:p w14:paraId="366E3478" w14:textId="77777777" w:rsidR="00796A16" w:rsidRPr="002076CA" w:rsidRDefault="00796A16" w:rsidP="00C94934">
      <w:pPr>
        <w:rPr>
          <w:b/>
          <w:lang w:eastAsia="zh-CN"/>
        </w:rPr>
      </w:pPr>
      <w:r w:rsidRPr="002076CA">
        <w:rPr>
          <w:lang w:eastAsia="zh-CN"/>
        </w:rPr>
        <w:t xml:space="preserve">In Humanities and Social Sciences, students assume increased responsibility and engage in important decision-making within the class and school to support their growing independence and collaborative skills. Exploration of alternative ideas, perspectives and world views allows students to see themselves as active participants in their own continuing development and that of their society. </w:t>
      </w:r>
    </w:p>
    <w:p w14:paraId="5FD3F0BF" w14:textId="23F3CF60" w:rsidR="00796A16" w:rsidRPr="002076CA" w:rsidRDefault="00796A16" w:rsidP="00C94934">
      <w:pPr>
        <w:rPr>
          <w:b/>
          <w:lang w:eastAsia="zh-CN"/>
        </w:rPr>
      </w:pPr>
      <w:r w:rsidRPr="002076CA">
        <w:rPr>
          <w:lang w:eastAsia="zh-CN"/>
        </w:rPr>
        <w:t xml:space="preserve">In Year 8, students develop increasing independence in critical thinking and skill application, which includes questioning, researching, analysing, evaluating, communicating and reflecting. They apply these skills to investigate events, developments, issues, and phenomena, both historical </w:t>
      </w:r>
      <w:r w:rsidR="00F160D8">
        <w:rPr>
          <w:lang w:eastAsia="zh-CN"/>
        </w:rPr>
        <w:br/>
      </w:r>
      <w:r w:rsidRPr="002076CA">
        <w:rPr>
          <w:lang w:eastAsia="zh-CN"/>
        </w:rPr>
        <w:t xml:space="preserve">and contemporary. </w:t>
      </w:r>
    </w:p>
    <w:p w14:paraId="3A87D7CB" w14:textId="77777777" w:rsidR="00796A16" w:rsidRPr="002076CA" w:rsidRDefault="00796A16" w:rsidP="00C94934">
      <w:pPr>
        <w:rPr>
          <w:b/>
          <w:lang w:eastAsia="zh-CN"/>
        </w:rPr>
      </w:pPr>
      <w:r w:rsidRPr="002076CA">
        <w:rPr>
          <w:lang w:eastAsia="zh-CN"/>
        </w:rPr>
        <w:t xml:space="preserve">Students continue to build on their understanding of the concepts of the Westminster system, democracy and participation. They investigate the types of law in Australia and how they are made. They consider the responsibilities and freedoms of citizens, and how Australians can actively participate in their democracy, including the election process. </w:t>
      </w:r>
    </w:p>
    <w:p w14:paraId="45EE32E4" w14:textId="77777777" w:rsidR="00796A16" w:rsidRPr="002076CA" w:rsidRDefault="00796A16" w:rsidP="00C94934">
      <w:pPr>
        <w:rPr>
          <w:b/>
          <w:lang w:eastAsia="zh-CN"/>
        </w:rPr>
      </w:pPr>
      <w:r w:rsidRPr="002076CA">
        <w:rPr>
          <w:lang w:eastAsia="zh-CN"/>
        </w:rPr>
        <w:t xml:space="preserve">The concept of markets is introduced to further develop students’ understanding of the concepts of interdependence, making choices and allocation. They consider how markets work and the rights, responsibilities and opportunities that arise for businesses, consumers and governments. Students consider the influences on the way people work and explore the factors that influence people’s financial decision-making. </w:t>
      </w:r>
    </w:p>
    <w:p w14:paraId="58EF6FF0" w14:textId="77777777" w:rsidR="00796A16" w:rsidRPr="002076CA" w:rsidRDefault="00796A16" w:rsidP="00C94934">
      <w:pPr>
        <w:rPr>
          <w:b/>
          <w:lang w:eastAsia="zh-CN"/>
        </w:rPr>
      </w:pPr>
      <w:r w:rsidRPr="002076CA">
        <w:rPr>
          <w:lang w:eastAsia="zh-CN"/>
        </w:rPr>
        <w:t xml:space="preserve">The concepts of place, space, environment, interconnection, sustainability and change continue to be developed as a way of thinking and provide students with the opportunity to inquire into the significance of landscapes to people and the spatial change in the distribution of populations. They apply this understanding to a wide range of places and environments at the full range of scales, from local to global, and in a range of locations. </w:t>
      </w:r>
    </w:p>
    <w:p w14:paraId="4C75D1A4" w14:textId="7BA1062F" w:rsidR="00442934" w:rsidRDefault="00796A16" w:rsidP="00C94934">
      <w:pPr>
        <w:rPr>
          <w:lang w:eastAsia="zh-CN"/>
        </w:rPr>
      </w:pPr>
      <w:r w:rsidRPr="002076CA">
        <w:rPr>
          <w:lang w:eastAsia="zh-CN"/>
        </w:rPr>
        <w:t>Students develop their historical understanding through key concepts, including evidence, continuity and change, cause and effect, perspectives, empathy, significance and contestability. These concepts are investigated within the historical context of the medieval period into the modern period. They consider how societies changed, what key beliefs and values emerged, and the causes and effects of conflict, revolution and technological advancement.</w:t>
      </w:r>
    </w:p>
    <w:p w14:paraId="6B7725A5" w14:textId="77777777" w:rsidR="00442934" w:rsidRDefault="00442934">
      <w:pPr>
        <w:spacing w:after="0" w:line="240" w:lineRule="auto"/>
        <w:rPr>
          <w:lang w:eastAsia="zh-CN"/>
        </w:rPr>
      </w:pPr>
      <w:r>
        <w:rPr>
          <w:lang w:eastAsia="zh-CN"/>
        </w:rPr>
        <w:br w:type="page"/>
      </w:r>
    </w:p>
    <w:p w14:paraId="476600C6" w14:textId="4EC54BE5" w:rsidR="00796A16" w:rsidRPr="00796A16" w:rsidRDefault="00796A16" w:rsidP="00C94934">
      <w:pPr>
        <w:pStyle w:val="SCSAPlainHeading1"/>
      </w:pPr>
      <w:bookmarkStart w:id="28" w:name="_Toc219202215"/>
      <w:bookmarkStart w:id="29" w:name="_Hlk190952647"/>
      <w:r w:rsidRPr="00796A16">
        <w:lastRenderedPageBreak/>
        <w:t>Achievement standard</w:t>
      </w:r>
      <w:bookmarkEnd w:id="28"/>
    </w:p>
    <w:bookmarkEnd w:id="29"/>
    <w:p w14:paraId="0CD6AE52" w14:textId="77777777" w:rsidR="00796A16" w:rsidRPr="002076CA" w:rsidRDefault="00796A16" w:rsidP="00C94934">
      <w:pPr>
        <w:rPr>
          <w:b/>
          <w:lang w:eastAsia="zh-CN"/>
        </w:rPr>
      </w:pPr>
      <w:r w:rsidRPr="002076CA">
        <w:rPr>
          <w:lang w:eastAsia="zh-CN"/>
        </w:rPr>
        <w:t xml:space="preserve">By the end of the year: </w:t>
      </w:r>
    </w:p>
    <w:p w14:paraId="5750FEE5" w14:textId="767F60A1" w:rsidR="00796A16" w:rsidRPr="00462B51" w:rsidRDefault="00796A16" w:rsidP="00C94934">
      <w:pPr>
        <w:rPr>
          <w:lang w:eastAsia="zh-CN"/>
        </w:rPr>
      </w:pPr>
      <w:r w:rsidRPr="002076CA">
        <w:rPr>
          <w:lang w:eastAsia="zh-CN"/>
        </w:rPr>
        <w:t>Students construct a range of questions and use a variety of methods to select, collect and organise information and/or data from appropriate sources. They develop criteria to determine the usefulness of primary and/or secondary sources for a purpose. When interpreting sources, students identify their origin and purpose, and distinguish between fact and opinion. They interpret information and/or data to identify points of view/perspectives, relationships and/or trends, and to sequence events and developments. Students apply subject-specific skills to translate information and/or data from one format to another, in both familiar and unfamiliar situations. They draw simple evidence</w:t>
      </w:r>
      <w:r w:rsidR="00D872A3" w:rsidRPr="00462B51">
        <w:rPr>
          <w:lang w:eastAsia="zh-CN"/>
        </w:rPr>
        <w:noBreakHyphen/>
      </w:r>
      <w:r w:rsidRPr="002076CA">
        <w:rPr>
          <w:lang w:eastAsia="zh-CN"/>
        </w:rPr>
        <w:t>based conclusions in a range of contexts. Students represent information and/or data in appropriate formats to suit audience and purpose. They develop texts using appropriate subject</w:t>
      </w:r>
      <w:r w:rsidR="00462B51">
        <w:rPr>
          <w:lang w:eastAsia="zh-CN"/>
        </w:rPr>
        <w:noBreakHyphen/>
      </w:r>
      <w:r w:rsidRPr="002076CA">
        <w:rPr>
          <w:lang w:eastAsia="zh-CN"/>
        </w:rPr>
        <w:t xml:space="preserve">specific terminology and concepts. Students use evidence to support findings and acknowledge sources of information. </w:t>
      </w:r>
    </w:p>
    <w:p w14:paraId="270DA2C6" w14:textId="77777777" w:rsidR="00796A16" w:rsidRPr="00462B51" w:rsidRDefault="00796A16" w:rsidP="00C94934">
      <w:pPr>
        <w:rPr>
          <w:lang w:eastAsia="zh-CN"/>
        </w:rPr>
      </w:pPr>
      <w:r w:rsidRPr="002076CA">
        <w:rPr>
          <w:lang w:eastAsia="zh-CN"/>
        </w:rPr>
        <w:t xml:space="preserve">Students explain the types of laws and how laws are made within the Westminster system. They apply aspects of democracy, describe the rights and responsibilities of participants in the process, and explain the freedoms that underpin Australia’s democratic values. </w:t>
      </w:r>
    </w:p>
    <w:p w14:paraId="09138F0F" w14:textId="77777777" w:rsidR="00796A16" w:rsidRPr="00462B51" w:rsidRDefault="00796A16" w:rsidP="00C94934">
      <w:pPr>
        <w:rPr>
          <w:lang w:eastAsia="zh-CN"/>
        </w:rPr>
      </w:pPr>
      <w:r w:rsidRPr="002076CA">
        <w:rPr>
          <w:lang w:eastAsia="zh-CN"/>
        </w:rPr>
        <w:t xml:space="preserve">Students explain how markets allocate resources in Australia and describe the interdependence of consumers, businesses and the government as a result of their involvement in the market. They identify how consumers and businesses influence and respond to each other in the market. They identify how individuals earn an income, and methods used to achieve financial goals. </w:t>
      </w:r>
    </w:p>
    <w:p w14:paraId="6948B2DB" w14:textId="77777777" w:rsidR="00796A16" w:rsidRPr="00462B51" w:rsidRDefault="00796A16" w:rsidP="00C94934">
      <w:pPr>
        <w:rPr>
          <w:lang w:eastAsia="zh-CN"/>
        </w:rPr>
      </w:pPr>
      <w:r w:rsidRPr="002076CA">
        <w:rPr>
          <w:lang w:eastAsia="zh-CN"/>
        </w:rPr>
        <w:t>Students describe different landforms and landscapes, and explain how places are perceived and valued differently. They consider the environmental and human characteristics of places to compare strategies for responding to a geomorphic challenge that takes into account environmental, economic and social factors. Students describe the interconnections within environments, and between people and places, to explain the movement of people at a local, national and global scale.</w:t>
      </w:r>
    </w:p>
    <w:p w14:paraId="1C85E976" w14:textId="1295EB9E" w:rsidR="00F14C84" w:rsidRDefault="00796A16" w:rsidP="0097661A">
      <w:pPr>
        <w:rPr>
          <w:lang w:eastAsia="zh-CN"/>
        </w:rPr>
      </w:pPr>
      <w:r w:rsidRPr="002076CA">
        <w:rPr>
          <w:lang w:eastAsia="zh-CN"/>
        </w:rPr>
        <w:t xml:space="preserve">Students explain the feudal system in Medieval Europe and describe patterns of change and continuity over the time period. They explain the significance of individuals, groups, events and developments, and how they were influenced by the beliefs and values of the time period. They explain the factors that led to the Industrial Revolution and the effects that this had on Europe and the world. </w:t>
      </w:r>
      <w:bookmarkStart w:id="30" w:name="_Toc71119789"/>
      <w:bookmarkStart w:id="31" w:name="_Toc74118966"/>
      <w:bookmarkEnd w:id="22"/>
      <w:bookmarkEnd w:id="23"/>
      <w:bookmarkEnd w:id="24"/>
      <w:bookmarkEnd w:id="25"/>
    </w:p>
    <w:p w14:paraId="1403282C" w14:textId="1C7CB6CF" w:rsidR="00F14C84" w:rsidRDefault="00F14C84" w:rsidP="0097661A">
      <w:pPr>
        <w:sectPr w:rsidR="00F14C84" w:rsidSect="00F606D0">
          <w:headerReference w:type="default" r:id="rId36"/>
          <w:footerReference w:type="default" r:id="rId37"/>
          <w:headerReference w:type="first" r:id="rId38"/>
          <w:footerReference w:type="first" r:id="rId39"/>
          <w:pgSz w:w="11906" w:h="16838" w:code="9"/>
          <w:pgMar w:top="1644" w:right="1418" w:bottom="1276" w:left="1418" w:header="680" w:footer="567" w:gutter="0"/>
          <w:pgNumType w:start="1"/>
          <w:cols w:space="708"/>
          <w:docGrid w:linePitch="360"/>
        </w:sectPr>
      </w:pPr>
    </w:p>
    <w:p w14:paraId="37B1D48D" w14:textId="77777777" w:rsidR="005B2C02" w:rsidRDefault="005B2C02" w:rsidP="00C94934">
      <w:pPr>
        <w:pStyle w:val="SCSAP-10ExemplarSplashHeading"/>
        <w:sectPr w:rsidR="005B2C02" w:rsidSect="00F606D0">
          <w:headerReference w:type="default" r:id="rId40"/>
          <w:footerReference w:type="default" r:id="rId41"/>
          <w:headerReference w:type="first" r:id="rId42"/>
          <w:footerReference w:type="first" r:id="rId43"/>
          <w:pgSz w:w="11906" w:h="16838" w:code="9"/>
          <w:pgMar w:top="1644" w:right="1418" w:bottom="1276" w:left="1418" w:header="680" w:footer="567" w:gutter="0"/>
          <w:cols w:space="708"/>
          <w:docGrid w:linePitch="360"/>
        </w:sectPr>
      </w:pPr>
    </w:p>
    <w:p w14:paraId="12BA82A3" w14:textId="506EAA72" w:rsidR="00295397" w:rsidRPr="00295397" w:rsidRDefault="00295397" w:rsidP="00C94934">
      <w:pPr>
        <w:pStyle w:val="SCSAP-10ExemplarSplashHeading"/>
      </w:pPr>
      <w:bookmarkStart w:id="32" w:name="_Toc219202216"/>
      <w:r w:rsidRPr="00295397">
        <w:lastRenderedPageBreak/>
        <w:t>Lesson</w:t>
      </w:r>
      <w:r w:rsidR="00442934">
        <w:t>s 1–16</w:t>
      </w:r>
      <w:bookmarkEnd w:id="32"/>
    </w:p>
    <w:p w14:paraId="191B9987" w14:textId="2D5BA712" w:rsidR="006A447B" w:rsidRDefault="00295397" w:rsidP="00BE6AA8">
      <w:pPr>
        <w:sectPr w:rsidR="006A447B" w:rsidSect="00F606D0">
          <w:pgSz w:w="11906" w:h="16838" w:code="9"/>
          <w:pgMar w:top="1644" w:right="1418" w:bottom="1276" w:left="1418" w:header="680" w:footer="567" w:gutter="0"/>
          <w:cols w:space="708"/>
          <w:docGrid w:linePitch="360"/>
        </w:sectPr>
      </w:pPr>
      <w:r>
        <w:rPr>
          <w:noProof/>
        </w:rPr>
        <w:drawing>
          <wp:anchor distT="0" distB="0" distL="114300" distR="114300" simplePos="0" relativeHeight="251713024" behindDoc="1" locked="0" layoutInCell="1" allowOverlap="1" wp14:anchorId="30252E03" wp14:editId="25CC2D7B">
            <wp:simplePos x="904875" y="1047750"/>
            <wp:positionH relativeFrom="page">
              <wp:align>center</wp:align>
            </wp:positionH>
            <wp:positionV relativeFrom="page">
              <wp:align>center</wp:align>
            </wp:positionV>
            <wp:extent cx="7560000" cy="10692000"/>
            <wp:effectExtent l="0" t="0" r="3175" b="0"/>
            <wp:wrapNone/>
            <wp:docPr id="1859312254" name="Picture 1" descr="A red rectangle with circl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9312254" name="Picture 1" descr="A red rectangle with circles&#10;&#10;AI-generated content may be incorrect."/>
                    <pic:cNvPicPr/>
                  </pic:nvPicPr>
                  <pic:blipFill>
                    <a:blip r:embed="rId44" cstate="print">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bookmarkStart w:id="33" w:name="_Hlk208396921"/>
    </w:p>
    <w:p w14:paraId="4C78C96A" w14:textId="77777777" w:rsidR="00DC6200" w:rsidRPr="00C94934" w:rsidRDefault="00DC6200" w:rsidP="00C94934">
      <w:pPr>
        <w:pStyle w:val="SCSAP-10AssessmentHeading2"/>
      </w:pPr>
      <w:bookmarkStart w:id="34" w:name="_Toc197513567"/>
      <w:bookmarkEnd w:id="30"/>
      <w:bookmarkEnd w:id="31"/>
      <w:bookmarkEnd w:id="33"/>
      <w:r w:rsidRPr="00C94934">
        <w:lastRenderedPageBreak/>
        <w:t>Lesson 1</w:t>
      </w:r>
      <w:bookmarkEnd w:id="34"/>
    </w:p>
    <w:p w14:paraId="7A75DB78" w14:textId="6C5B740A" w:rsidR="00FA12B0" w:rsidRPr="00442934" w:rsidRDefault="00FA12B0" w:rsidP="00C94934">
      <w:r w:rsidRPr="00442934">
        <w:t xml:space="preserve">The Western Australian Curriculum content addressed in </w:t>
      </w:r>
      <w:r w:rsidR="00F160D8">
        <w:t>this</w:t>
      </w:r>
      <w:r w:rsidRPr="00442934">
        <w:t xml:space="preserve"> lesson is below.</w:t>
      </w:r>
    </w:p>
    <w:p w14:paraId="310C3D9D" w14:textId="0D388A94" w:rsidR="001F27B3" w:rsidRDefault="00B232BD" w:rsidP="00DC6200">
      <w:pPr>
        <w:pStyle w:val="CSPBoldNormalNospace"/>
      </w:pPr>
      <w:r>
        <w:t>Australia’s mixed market economy</w:t>
      </w:r>
    </w:p>
    <w:p w14:paraId="59A86F13" w14:textId="51AF54E7" w:rsidR="001A5A29" w:rsidRPr="00E070EE" w:rsidRDefault="00113BFD">
      <w:pPr>
        <w:pStyle w:val="ListParagraph"/>
        <w:numPr>
          <w:ilvl w:val="0"/>
          <w:numId w:val="12"/>
        </w:numPr>
      </w:pPr>
      <w:r w:rsidRPr="00E070EE">
        <w:t>The way markets in Australia influence decisions about the allocation of resources to the production of goods and services</w:t>
      </w:r>
    </w:p>
    <w:p w14:paraId="6B86D944" w14:textId="49AF05FD" w:rsidR="001A5A29" w:rsidRPr="002C67B8" w:rsidRDefault="001A5A29" w:rsidP="002C67B8">
      <w:pPr>
        <w:pStyle w:val="CSPBoldNormalNospace"/>
      </w:pPr>
      <w:r w:rsidRPr="002C67B8">
        <w:t>Analysing</w:t>
      </w:r>
    </w:p>
    <w:p w14:paraId="39CD80EC" w14:textId="0B11A86F" w:rsidR="004A637B" w:rsidRPr="00E070EE" w:rsidRDefault="008806EC">
      <w:pPr>
        <w:pStyle w:val="ListParagraph"/>
        <w:numPr>
          <w:ilvl w:val="0"/>
          <w:numId w:val="12"/>
        </w:numPr>
      </w:pPr>
      <w:r w:rsidRPr="00E070EE">
        <w:t>Apply subject-specific skills and concepts in familiar and new situations</w:t>
      </w:r>
    </w:p>
    <w:p w14:paraId="7D9CC46D" w14:textId="22A487A6" w:rsidR="004A637B" w:rsidRDefault="004A637B" w:rsidP="00806553">
      <w:pPr>
        <w:pStyle w:val="LessonPageLinebreak"/>
      </w:pPr>
      <w:bookmarkStart w:id="35" w:name="_Hlk198547987"/>
      <w:r>
        <w:tab/>
      </w:r>
    </w:p>
    <w:bookmarkEnd w:id="35"/>
    <w:p w14:paraId="3CBC6A40" w14:textId="3D2E1791" w:rsidR="001F27B3" w:rsidRPr="005D0D92" w:rsidRDefault="001F27B3" w:rsidP="00DC6200">
      <w:pPr>
        <w:pStyle w:val="CSPBoldNormalNospace"/>
      </w:pPr>
      <w:r w:rsidRPr="005D0D92">
        <w:t>Resource</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442934" w14:paraId="45848A99" w14:textId="77777777" w:rsidTr="00442934">
        <w:trPr>
          <w:trHeight w:val="567"/>
        </w:trPr>
        <w:tc>
          <w:tcPr>
            <w:tcW w:w="757" w:type="dxa"/>
            <w:vAlign w:val="center"/>
          </w:tcPr>
          <w:p w14:paraId="60261F07" w14:textId="77777777" w:rsidR="00442934" w:rsidRDefault="00442934" w:rsidP="005C7BCE">
            <w:pPr>
              <w:spacing w:after="0" w:line="240" w:lineRule="auto"/>
              <w:jc w:val="center"/>
            </w:pPr>
            <w:r>
              <w:rPr>
                <w:noProof/>
              </w:rPr>
              <w:drawing>
                <wp:inline distT="0" distB="0" distL="0" distR="0" wp14:anchorId="7BB659C5" wp14:editId="1D9ED5D3">
                  <wp:extent cx="273600" cy="273600"/>
                  <wp:effectExtent l="0" t="0" r="0" b="0"/>
                  <wp:docPr id="1541535385"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F3DF3EE" w14:textId="77777777" w:rsidR="00442934" w:rsidRPr="00442934" w:rsidRDefault="00442934" w:rsidP="00442934">
            <w:pPr>
              <w:spacing w:after="0" w:line="240" w:lineRule="auto"/>
            </w:pPr>
            <w:r w:rsidRPr="00442934">
              <w:t xml:space="preserve">The Teacher Toolkit – Frayer Model </w:t>
            </w:r>
          </w:p>
          <w:p w14:paraId="3181396B" w14:textId="7282FA0F" w:rsidR="00442934" w:rsidRDefault="00442934" w:rsidP="005A31D7">
            <w:pPr>
              <w:spacing w:after="0" w:line="240" w:lineRule="auto"/>
            </w:pPr>
            <w:hyperlink r:id="rId45" w:history="1">
              <w:r w:rsidRPr="00442934">
                <w:rPr>
                  <w:rStyle w:val="Hyperlink"/>
                </w:rPr>
                <w:t>https://www.theteachertoolkit.com/index.php/tool/frayer-model</w:t>
              </w:r>
            </w:hyperlink>
            <w:r w:rsidRPr="00442934">
              <w:t xml:space="preserve"> </w:t>
            </w:r>
          </w:p>
        </w:tc>
      </w:tr>
    </w:tbl>
    <w:p w14:paraId="553EE047" w14:textId="2989DEA2" w:rsidR="001F27B3" w:rsidRPr="005D0D92" w:rsidRDefault="001F27B3" w:rsidP="00442934">
      <w:pPr>
        <w:pStyle w:val="CSPBoldNormalNospace"/>
        <w:spacing w:before="200"/>
      </w:pPr>
      <w:r w:rsidRPr="005D0D92">
        <w:t xml:space="preserve">Teacher </w:t>
      </w:r>
      <w:r w:rsidR="0014155C">
        <w:t>i</w:t>
      </w:r>
      <w:r w:rsidRPr="005D0D92">
        <w:t>nformation</w:t>
      </w:r>
    </w:p>
    <w:p w14:paraId="679211B0" w14:textId="37F71596" w:rsidR="001F27B3" w:rsidRPr="00EF21B5" w:rsidRDefault="008C1413" w:rsidP="00DC6200">
      <w:pPr>
        <w:rPr>
          <w:lang w:val="en-US"/>
        </w:rPr>
      </w:pPr>
      <w:r w:rsidRPr="7C0EB52C">
        <w:rPr>
          <w:lang w:val="en-US"/>
        </w:rPr>
        <w:t xml:space="preserve">A market is a place where buyers and sellers meet to exchange goods and services. It can be a physical location and can exist online. Consumers buy goods and services because they want or need </w:t>
      </w:r>
      <w:r w:rsidR="009D4BF1" w:rsidRPr="7C0EB52C">
        <w:rPr>
          <w:lang w:val="en-US"/>
        </w:rPr>
        <w:t>them,</w:t>
      </w:r>
      <w:r w:rsidRPr="7C0EB52C">
        <w:rPr>
          <w:lang w:val="en-US"/>
        </w:rPr>
        <w:t xml:space="preserve"> and businesses (producers) sell these goods and services to make a profit.</w:t>
      </w:r>
    </w:p>
    <w:p w14:paraId="352404FB" w14:textId="77777777" w:rsidR="00FA12B0" w:rsidRDefault="00FA12B0">
      <w:pPr>
        <w:spacing w:after="0" w:line="240" w:lineRule="auto"/>
        <w:rPr>
          <w:rFonts w:eastAsiaTheme="minorHAnsi"/>
          <w:b/>
          <w:lang w:eastAsia="en-US"/>
        </w:rPr>
      </w:pPr>
      <w:r>
        <w:br w:type="page"/>
      </w:r>
    </w:p>
    <w:p w14:paraId="69BD76BC" w14:textId="2406D4F2" w:rsidR="001F27B3" w:rsidRDefault="001F27B3" w:rsidP="009D04A3">
      <w:pPr>
        <w:pStyle w:val="CSPBoldNormalNospace"/>
      </w:pPr>
      <w:r w:rsidRPr="005D0D92">
        <w:lastRenderedPageBreak/>
        <w:t xml:space="preserve">Lesson </w:t>
      </w:r>
      <w:r w:rsidR="0014155C">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341E005A"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3DD7A99C" w14:textId="22266B61" w:rsidR="00257476" w:rsidRDefault="00257476" w:rsidP="00D33B31">
            <w:pPr>
              <w:spacing w:after="0"/>
              <w:rPr>
                <w:b w:val="0"/>
              </w:rPr>
            </w:pPr>
            <w:r>
              <w:t xml:space="preserve">Learning </w:t>
            </w:r>
            <w:r w:rsidR="0014155C">
              <w:t>i</w:t>
            </w:r>
            <w:r>
              <w:t>ntention/s</w:t>
            </w:r>
          </w:p>
        </w:tc>
        <w:tc>
          <w:tcPr>
            <w:tcW w:w="4530" w:type="dxa"/>
          </w:tcPr>
          <w:p w14:paraId="159299AB" w14:textId="54FBC9E9" w:rsidR="00257476" w:rsidRDefault="00257476" w:rsidP="00D33B31">
            <w:pPr>
              <w:spacing w:after="0"/>
              <w:cnfStyle w:val="100000000000" w:firstRow="1" w:lastRow="0" w:firstColumn="0" w:lastColumn="0" w:oddVBand="0" w:evenVBand="0" w:oddHBand="0" w:evenHBand="0" w:firstRowFirstColumn="0" w:firstRowLastColumn="0" w:lastRowFirstColumn="0" w:lastRowLastColumn="0"/>
              <w:rPr>
                <w:b w:val="0"/>
              </w:rPr>
            </w:pPr>
            <w:r>
              <w:t xml:space="preserve">Success </w:t>
            </w:r>
            <w:r w:rsidR="0014155C">
              <w:t>c</w:t>
            </w:r>
            <w:r>
              <w:t>riteria</w:t>
            </w:r>
          </w:p>
        </w:tc>
      </w:tr>
      <w:tr w:rsidR="00257476" w:rsidRPr="00041411" w14:paraId="080853C7"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7B80C67B" w14:textId="77777777" w:rsidR="00A71207" w:rsidRDefault="003D7D5C" w:rsidP="00D33B31">
            <w:pPr>
              <w:spacing w:after="0"/>
            </w:pPr>
            <w:r w:rsidRPr="00A71207">
              <w:t>Students will</w:t>
            </w:r>
            <w:r w:rsidR="00A71207">
              <w:t>:</w:t>
            </w:r>
          </w:p>
          <w:p w14:paraId="6A614157" w14:textId="0FAAF2D5" w:rsidR="00257476" w:rsidRPr="00E070EE" w:rsidRDefault="003D7D5C">
            <w:pPr>
              <w:pStyle w:val="ListParagraph"/>
              <w:numPr>
                <w:ilvl w:val="0"/>
                <w:numId w:val="13"/>
              </w:numPr>
            </w:pPr>
            <w:r w:rsidRPr="00E070EE">
              <w:t>understand the key characteristics of different types of markets, including buyers, sellers, exchange processes, and the role of government involvement</w:t>
            </w:r>
            <w:r w:rsidR="00462B51" w:rsidRPr="00E070EE">
              <w:t>.</w:t>
            </w:r>
          </w:p>
        </w:tc>
        <w:tc>
          <w:tcPr>
            <w:tcW w:w="4530" w:type="dxa"/>
          </w:tcPr>
          <w:p w14:paraId="64CBC69F" w14:textId="77777777" w:rsidR="00FA3719" w:rsidRDefault="00985332" w:rsidP="00D33B31">
            <w:pPr>
              <w:spacing w:after="0"/>
              <w:cnfStyle w:val="000000000000" w:firstRow="0" w:lastRow="0" w:firstColumn="0" w:lastColumn="0" w:oddVBand="0" w:evenVBand="0" w:oddHBand="0" w:evenHBand="0" w:firstRowFirstColumn="0" w:firstRowLastColumn="0" w:lastRowFirstColumn="0" w:lastRowLastColumn="0"/>
            </w:pPr>
            <w:r w:rsidRPr="00FA3719">
              <w:t>Students</w:t>
            </w:r>
            <w:r w:rsidR="007763F4" w:rsidRPr="00FA3719">
              <w:t xml:space="preserve"> can</w:t>
            </w:r>
            <w:r w:rsidR="00FA3719">
              <w:t>:</w:t>
            </w:r>
          </w:p>
          <w:p w14:paraId="7ACED55B" w14:textId="5B3DE440" w:rsidR="007763F4" w:rsidRPr="00E070EE" w:rsidRDefault="007763F4">
            <w:pPr>
              <w:pStyle w:val="ListParagraph"/>
              <w:numPr>
                <w:ilvl w:val="0"/>
                <w:numId w:val="12"/>
              </w:numPr>
              <w:cnfStyle w:val="000000000000" w:firstRow="0" w:lastRow="0" w:firstColumn="0" w:lastColumn="0" w:oddVBand="0" w:evenVBand="0" w:oddHBand="0" w:evenHBand="0" w:firstRowFirstColumn="0" w:firstRowLastColumn="0" w:lastRowFirstColumn="0" w:lastRowLastColumn="0"/>
            </w:pPr>
            <w:r w:rsidRPr="00E070EE">
              <w:t>identify and describe the buyers, sellers, and the exchange of goods or services within a chosen market</w:t>
            </w:r>
          </w:p>
          <w:p w14:paraId="22253253" w14:textId="26BBB0AA" w:rsidR="00257476" w:rsidRPr="00E070EE" w:rsidRDefault="007763F4">
            <w:pPr>
              <w:pStyle w:val="ListParagraph"/>
              <w:numPr>
                <w:ilvl w:val="0"/>
                <w:numId w:val="12"/>
              </w:numPr>
              <w:cnfStyle w:val="000000000000" w:firstRow="0" w:lastRow="0" w:firstColumn="0" w:lastColumn="0" w:oddVBand="0" w:evenVBand="0" w:oddHBand="0" w:evenHBand="0" w:firstRowFirstColumn="0" w:firstRowLastColumn="0" w:lastRowFirstColumn="0" w:lastRowLastColumn="0"/>
            </w:pPr>
            <w:r w:rsidRPr="00E070EE">
              <w:t xml:space="preserve">compare and contrast key characteristics of different markets by collaborating with peers and contributing to </w:t>
            </w:r>
            <w:r w:rsidR="001B386A">
              <w:br/>
            </w:r>
            <w:r w:rsidRPr="00E070EE">
              <w:t>group discussions</w:t>
            </w:r>
            <w:r w:rsidR="00462B51" w:rsidRPr="00E070EE">
              <w:t>.</w:t>
            </w:r>
          </w:p>
        </w:tc>
      </w:tr>
    </w:tbl>
    <w:p w14:paraId="2480F66C" w14:textId="77777777" w:rsidR="001F27B3" w:rsidRPr="005D0D92" w:rsidRDefault="001F27B3" w:rsidP="00DC6200">
      <w:pPr>
        <w:pStyle w:val="CSPBoldNormalNospace"/>
        <w:spacing w:before="200"/>
      </w:pPr>
      <w:r w:rsidRPr="005D0D92">
        <w:t>Introduction </w:t>
      </w:r>
    </w:p>
    <w:p w14:paraId="7182C46A" w14:textId="69BFCF46" w:rsidR="008216AB" w:rsidRPr="00E070EE" w:rsidRDefault="008216AB">
      <w:pPr>
        <w:pStyle w:val="ListParagraph"/>
        <w:numPr>
          <w:ilvl w:val="0"/>
          <w:numId w:val="12"/>
        </w:numPr>
      </w:pPr>
      <w:r w:rsidRPr="00E070EE">
        <w:t xml:space="preserve">Students select a </w:t>
      </w:r>
      <w:r w:rsidR="00E9145E" w:rsidRPr="00E070EE">
        <w:t xml:space="preserve">good or service they are familiar with and note down </w:t>
      </w:r>
      <w:r w:rsidR="00185B01" w:rsidRPr="00E070EE">
        <w:t>the answers to the following questions:</w:t>
      </w:r>
    </w:p>
    <w:p w14:paraId="3CC9C6E1" w14:textId="28662413" w:rsidR="008216AB" w:rsidRPr="008216AB" w:rsidRDefault="008216AB">
      <w:pPr>
        <w:pStyle w:val="ListParagraph"/>
        <w:numPr>
          <w:ilvl w:val="1"/>
          <w:numId w:val="15"/>
        </w:numPr>
      </w:pPr>
      <w:r w:rsidRPr="008216AB">
        <w:t>What is being exchanged?</w:t>
      </w:r>
    </w:p>
    <w:p w14:paraId="23DF7C82" w14:textId="77777777" w:rsidR="008216AB" w:rsidRPr="008216AB" w:rsidRDefault="008216AB">
      <w:pPr>
        <w:pStyle w:val="ListParagraph"/>
        <w:numPr>
          <w:ilvl w:val="1"/>
          <w:numId w:val="15"/>
        </w:numPr>
      </w:pPr>
      <w:r w:rsidRPr="008216AB">
        <w:t>Who are the buyers and sellers?</w:t>
      </w:r>
    </w:p>
    <w:p w14:paraId="4FB847BD" w14:textId="77777777" w:rsidR="008216AB" w:rsidRPr="008216AB" w:rsidRDefault="008216AB">
      <w:pPr>
        <w:pStyle w:val="ListParagraph"/>
        <w:numPr>
          <w:ilvl w:val="1"/>
          <w:numId w:val="15"/>
        </w:numPr>
      </w:pPr>
      <w:r w:rsidRPr="008216AB">
        <w:t>How many buyers (few or many) could there be?</w:t>
      </w:r>
    </w:p>
    <w:p w14:paraId="6BA5068F" w14:textId="77777777" w:rsidR="008216AB" w:rsidRPr="008216AB" w:rsidRDefault="008216AB">
      <w:pPr>
        <w:pStyle w:val="ListParagraph"/>
        <w:numPr>
          <w:ilvl w:val="1"/>
          <w:numId w:val="15"/>
        </w:numPr>
      </w:pPr>
      <w:r w:rsidRPr="008216AB">
        <w:t>How many sellers (few or many) could there be?</w:t>
      </w:r>
    </w:p>
    <w:p w14:paraId="34F9812E" w14:textId="16DEB4D9" w:rsidR="008216AB" w:rsidRPr="008216AB" w:rsidRDefault="002B6B10">
      <w:pPr>
        <w:pStyle w:val="ListParagraph"/>
        <w:numPr>
          <w:ilvl w:val="1"/>
          <w:numId w:val="15"/>
        </w:numPr>
      </w:pPr>
      <w:r>
        <w:t>How does the number of buyers compare to the number of sellers</w:t>
      </w:r>
      <w:r w:rsidR="008216AB" w:rsidRPr="008216AB">
        <w:t>?</w:t>
      </w:r>
    </w:p>
    <w:p w14:paraId="37E97EF9" w14:textId="3A0D56DE" w:rsidR="00D33B31" w:rsidRDefault="008216AB">
      <w:pPr>
        <w:pStyle w:val="ListParagraph"/>
        <w:numPr>
          <w:ilvl w:val="1"/>
          <w:numId w:val="15"/>
        </w:numPr>
      </w:pPr>
      <w:r w:rsidRPr="008216AB">
        <w:t>Do you think the government would be involved in this market? Why or why not?</w:t>
      </w:r>
    </w:p>
    <w:p w14:paraId="47ED1AE0" w14:textId="6D404583" w:rsidR="001F27B3" w:rsidRPr="005D0D92" w:rsidRDefault="00205DA4" w:rsidP="00DC6200">
      <w:pPr>
        <w:pStyle w:val="CSPBoldNormalNospace"/>
      </w:pPr>
      <w:r>
        <w:t>Main</w:t>
      </w:r>
      <w:r w:rsidR="001F27B3" w:rsidRPr="005D0D92">
        <w:t xml:space="preserve"> </w:t>
      </w:r>
      <w:r w:rsidR="0014155C">
        <w:t>a</w:t>
      </w:r>
      <w:r w:rsidR="001F27B3" w:rsidRPr="005D0D92">
        <w:t>ctivity</w:t>
      </w:r>
    </w:p>
    <w:p w14:paraId="28CC12C2" w14:textId="2ACCFED1" w:rsidR="001F27B3" w:rsidRPr="00E070EE" w:rsidRDefault="00185B01">
      <w:pPr>
        <w:pStyle w:val="ListParagraph"/>
        <w:numPr>
          <w:ilvl w:val="0"/>
          <w:numId w:val="12"/>
        </w:numPr>
      </w:pPr>
      <w:r w:rsidRPr="00E070EE">
        <w:t xml:space="preserve">Students work in groups to </w:t>
      </w:r>
      <w:r w:rsidR="000863F2" w:rsidRPr="00E070EE">
        <w:t xml:space="preserve">research the </w:t>
      </w:r>
      <w:r w:rsidRPr="00E070EE">
        <w:t>answer</w:t>
      </w:r>
      <w:r w:rsidR="000863F2" w:rsidRPr="00E070EE">
        <w:t>s</w:t>
      </w:r>
      <w:r w:rsidR="000F38CD" w:rsidRPr="00E070EE">
        <w:t xml:space="preserve"> to</w:t>
      </w:r>
      <w:r w:rsidRPr="00E070EE">
        <w:t xml:space="preserve"> the same questions from the</w:t>
      </w:r>
      <w:r w:rsidR="00347FFD" w:rsidRPr="00E070EE">
        <w:t xml:space="preserve"> </w:t>
      </w:r>
      <w:r w:rsidR="00797F99" w:rsidRPr="00E070EE">
        <w:t>I</w:t>
      </w:r>
      <w:r w:rsidR="00347FFD" w:rsidRPr="00E070EE">
        <w:t xml:space="preserve">ntroduction about one of the following </w:t>
      </w:r>
      <w:r w:rsidR="001D681C" w:rsidRPr="00E070EE">
        <w:t>markets:</w:t>
      </w:r>
      <w:r w:rsidR="00347FFD" w:rsidRPr="00E070EE">
        <w:t xml:space="preserve"> </w:t>
      </w:r>
      <w:r w:rsidR="001D681C" w:rsidRPr="00E070EE">
        <w:t xml:space="preserve">share market, housing market, retail market, or </w:t>
      </w:r>
      <w:r w:rsidR="00462B51" w:rsidRPr="00E070EE">
        <w:br/>
      </w:r>
      <w:r w:rsidR="001D681C" w:rsidRPr="00E070EE">
        <w:t>labour market.</w:t>
      </w:r>
    </w:p>
    <w:p w14:paraId="59F4E40F" w14:textId="3ADD5304" w:rsidR="0014412E" w:rsidRPr="00E070EE" w:rsidRDefault="0014412E">
      <w:pPr>
        <w:pStyle w:val="ListParagraph"/>
        <w:numPr>
          <w:ilvl w:val="0"/>
          <w:numId w:val="12"/>
        </w:numPr>
      </w:pPr>
      <w:r w:rsidRPr="00E070EE">
        <w:t xml:space="preserve">Students form new groups </w:t>
      </w:r>
      <w:r w:rsidR="00D968C9" w:rsidRPr="00E070EE">
        <w:t xml:space="preserve">made of up </w:t>
      </w:r>
      <w:r w:rsidR="00264028" w:rsidRPr="00E070EE">
        <w:t xml:space="preserve">to </w:t>
      </w:r>
      <w:r w:rsidR="00D968C9" w:rsidRPr="00E070EE">
        <w:t>four people that explore a different market.</w:t>
      </w:r>
      <w:r w:rsidR="0064005D" w:rsidRPr="00E070EE">
        <w:t xml:space="preserve"> Each member of the group shares their </w:t>
      </w:r>
      <w:r w:rsidR="003B4100" w:rsidRPr="00E070EE">
        <w:t>findings,</w:t>
      </w:r>
      <w:r w:rsidR="0064005D" w:rsidRPr="00E070EE">
        <w:t xml:space="preserve"> and the group comes to a consensus </w:t>
      </w:r>
      <w:r w:rsidR="009010B1" w:rsidRPr="00E070EE">
        <w:t xml:space="preserve">of the key characteristics of </w:t>
      </w:r>
      <w:r w:rsidR="000F38CD" w:rsidRPr="00E070EE">
        <w:t xml:space="preserve">a </w:t>
      </w:r>
      <w:r w:rsidR="009010B1" w:rsidRPr="00E070EE">
        <w:t>market.</w:t>
      </w:r>
    </w:p>
    <w:p w14:paraId="5652DEE0" w14:textId="16FF6F29" w:rsidR="00357F67" w:rsidRPr="00185B01" w:rsidRDefault="00357F67">
      <w:pPr>
        <w:pStyle w:val="ListParagraph"/>
        <w:numPr>
          <w:ilvl w:val="0"/>
          <w:numId w:val="12"/>
        </w:numPr>
      </w:pPr>
      <w:r w:rsidRPr="00E070EE">
        <w:t>Students</w:t>
      </w:r>
      <w:r w:rsidR="00112F64" w:rsidRPr="00E070EE">
        <w:t xml:space="preserve"> participate in a class discussion </w:t>
      </w:r>
      <w:r w:rsidR="006626C2" w:rsidRPr="00E070EE">
        <w:t xml:space="preserve">about the features of markets and how the features apply to range </w:t>
      </w:r>
      <w:r w:rsidR="006626C2">
        <w:t>of different markets.</w:t>
      </w:r>
    </w:p>
    <w:p w14:paraId="4AE190A2" w14:textId="687F0DC6" w:rsidR="001F27B3" w:rsidRPr="005D0D92" w:rsidRDefault="001F27B3" w:rsidP="00DC6200">
      <w:pPr>
        <w:pStyle w:val="CSPBoldNormalNospace"/>
      </w:pPr>
      <w:r w:rsidRPr="005D0D92">
        <w:t xml:space="preserve">Review of </w:t>
      </w:r>
      <w:r w:rsidR="0014155C">
        <w:t>l</w:t>
      </w:r>
      <w:r w:rsidRPr="005D0D92">
        <w:t>earning</w:t>
      </w:r>
    </w:p>
    <w:p w14:paraId="0D2701B8" w14:textId="10542F92" w:rsidR="001F3264" w:rsidRDefault="00DF7754">
      <w:pPr>
        <w:pStyle w:val="ListParagraph"/>
        <w:numPr>
          <w:ilvl w:val="0"/>
          <w:numId w:val="14"/>
        </w:numPr>
      </w:pPr>
      <w:r w:rsidRPr="00E070EE">
        <w:t>Us</w:t>
      </w:r>
      <w:r w:rsidR="007856BC" w:rsidRPr="00E070EE">
        <w:t>ing</w:t>
      </w:r>
      <w:r w:rsidRPr="00E070EE">
        <w:t xml:space="preserve"> the</w:t>
      </w:r>
      <w:r w:rsidR="00101D4C" w:rsidRPr="00E070EE">
        <w:t xml:space="preserve"> Frayer Model</w:t>
      </w:r>
      <w:r w:rsidRPr="00E070EE">
        <w:t xml:space="preserve"> </w:t>
      </w:r>
      <w:r w:rsidR="009D4BF1" w:rsidRPr="00E070EE">
        <w:t xml:space="preserve">structured overview </w:t>
      </w:r>
      <w:r w:rsidRPr="00E070EE">
        <w:t>in the resources</w:t>
      </w:r>
      <w:r w:rsidR="005C5BEB" w:rsidRPr="00E070EE">
        <w:t>,</w:t>
      </w:r>
      <w:r w:rsidRPr="00E070EE">
        <w:t xml:space="preserve"> </w:t>
      </w:r>
      <w:r w:rsidR="005C5BEB" w:rsidRPr="00E070EE">
        <w:t>s</w:t>
      </w:r>
      <w:r w:rsidRPr="00E070EE">
        <w:t>tudents c</w:t>
      </w:r>
      <w:r w:rsidR="00D574A5" w:rsidRPr="00E070EE">
        <w:t>reate</w:t>
      </w:r>
      <w:r w:rsidR="00343E0D" w:rsidRPr="00E070EE">
        <w:t xml:space="preserve"> a</w:t>
      </w:r>
      <w:r w:rsidR="00D574A5" w:rsidRPr="00E070EE">
        <w:t xml:space="preserve"> </w:t>
      </w:r>
      <w:r w:rsidR="009D4BF1" w:rsidRPr="00E070EE">
        <w:t xml:space="preserve">Frayer Model </w:t>
      </w:r>
      <w:r w:rsidR="0081728D" w:rsidRPr="00E070EE">
        <w:t>for the con</w:t>
      </w:r>
      <w:r w:rsidR="00316F01" w:rsidRPr="00E070EE">
        <w:t>cep</w:t>
      </w:r>
      <w:r w:rsidR="00316F01">
        <w:t xml:space="preserve">t </w:t>
      </w:r>
      <w:r w:rsidR="00046BEF">
        <w:t>of a market.</w:t>
      </w:r>
    </w:p>
    <w:p w14:paraId="55C06208" w14:textId="77777777" w:rsidR="002D38A7" w:rsidRDefault="002D38A7" w:rsidP="005F6139">
      <w:pPr>
        <w:rPr>
          <w:lang w:eastAsia="en-US"/>
        </w:rPr>
      </w:pPr>
      <w:r>
        <w:br w:type="page"/>
      </w:r>
    </w:p>
    <w:p w14:paraId="2C79B72D" w14:textId="5B07CFEB" w:rsidR="00487F19" w:rsidRPr="00C94934" w:rsidRDefault="00487F19" w:rsidP="00C94934">
      <w:pPr>
        <w:pStyle w:val="SCSAP-10AssessmentHeading2"/>
      </w:pPr>
      <w:r w:rsidRPr="00C94934">
        <w:lastRenderedPageBreak/>
        <w:t>Lesson 2</w:t>
      </w:r>
    </w:p>
    <w:p w14:paraId="44DF7F7F" w14:textId="078915E2" w:rsidR="007D77C5" w:rsidRPr="00442934" w:rsidRDefault="007D77C5" w:rsidP="00442934">
      <w:r w:rsidRPr="00442934">
        <w:t xml:space="preserve">The Western Australian Curriculum content addressed in </w:t>
      </w:r>
      <w:r w:rsidR="001B386A">
        <w:t>this</w:t>
      </w:r>
      <w:r w:rsidRPr="00442934">
        <w:t xml:space="preserve"> lesson is below.</w:t>
      </w:r>
    </w:p>
    <w:p w14:paraId="74B3EEE3" w14:textId="77777777" w:rsidR="0098282E" w:rsidRDefault="0098282E" w:rsidP="0098282E">
      <w:pPr>
        <w:pStyle w:val="CSPBoldNormalNospace"/>
      </w:pPr>
      <w:r>
        <w:t>Australia’s mixed market economy</w:t>
      </w:r>
    </w:p>
    <w:p w14:paraId="101ED9A6" w14:textId="2E83DDE2" w:rsidR="007D77C5" w:rsidRPr="00E070EE" w:rsidRDefault="00B00998">
      <w:pPr>
        <w:pStyle w:val="ListParagraph"/>
        <w:numPr>
          <w:ilvl w:val="0"/>
          <w:numId w:val="16"/>
        </w:numPr>
      </w:pPr>
      <w:r w:rsidRPr="00E070EE">
        <w:t>The way markets in Australia influence decisions about the allocation of resources to the production of goods and services</w:t>
      </w:r>
    </w:p>
    <w:p w14:paraId="799BF825" w14:textId="4306A7F1" w:rsidR="007D77C5" w:rsidRPr="007D77C5" w:rsidRDefault="007D77C5" w:rsidP="002C67B8">
      <w:pPr>
        <w:pStyle w:val="CSPBoldNormalNospace"/>
      </w:pPr>
      <w:r>
        <w:t>Communicating and reflecting</w:t>
      </w:r>
    </w:p>
    <w:p w14:paraId="69CE9E6A" w14:textId="5386E8C0" w:rsidR="00B00998" w:rsidRPr="00E070EE" w:rsidRDefault="00D56C9C">
      <w:pPr>
        <w:pStyle w:val="ListParagraph"/>
        <w:numPr>
          <w:ilvl w:val="0"/>
          <w:numId w:val="16"/>
        </w:numPr>
      </w:pPr>
      <w:r w:rsidRPr="00E070EE">
        <w:t>Represent information and/or data using appropriate formats to suit audience and purpose</w:t>
      </w:r>
    </w:p>
    <w:p w14:paraId="41B2CCEA" w14:textId="753C8015" w:rsidR="004A637B" w:rsidRPr="00D872A3" w:rsidRDefault="004A637B" w:rsidP="00B7356C">
      <w:pPr>
        <w:pStyle w:val="LessonPageLinebreak"/>
      </w:pPr>
      <w:r>
        <w:tab/>
      </w:r>
    </w:p>
    <w:p w14:paraId="052B20BD" w14:textId="780BC4D7" w:rsidR="0015305A" w:rsidRPr="00B00998" w:rsidRDefault="0015305A" w:rsidP="00D33B31">
      <w:pPr>
        <w:pStyle w:val="CSPBoldNormalNospace"/>
      </w:pPr>
      <w:r w:rsidRPr="00B00998">
        <w:t>Resources</w:t>
      </w:r>
    </w:p>
    <w:tbl>
      <w:tblPr>
        <w:tblStyle w:val="HASSICONRESOURCES"/>
        <w:tblW w:w="5000" w:type="pct"/>
        <w:tblLayout w:type="fixed"/>
        <w:tblCellMar>
          <w:top w:w="57" w:type="dxa"/>
          <w:left w:w="74" w:type="dxa"/>
          <w:bottom w:w="57" w:type="dxa"/>
          <w:right w:w="74" w:type="dxa"/>
        </w:tblCellMar>
        <w:tblLook w:val="04A0" w:firstRow="1" w:lastRow="0" w:firstColumn="1" w:lastColumn="0" w:noHBand="0" w:noVBand="1"/>
      </w:tblPr>
      <w:tblGrid>
        <w:gridCol w:w="757"/>
        <w:gridCol w:w="8313"/>
      </w:tblGrid>
      <w:tr w:rsidR="00442934" w14:paraId="704FD876" w14:textId="77777777" w:rsidTr="00243509">
        <w:trPr>
          <w:trHeight w:val="567"/>
        </w:trPr>
        <w:tc>
          <w:tcPr>
            <w:tcW w:w="757" w:type="dxa"/>
            <w:vAlign w:val="center"/>
          </w:tcPr>
          <w:p w14:paraId="2FAFA4E5" w14:textId="57B863E6" w:rsidR="00442934" w:rsidRDefault="00442934" w:rsidP="005C7BCE">
            <w:pPr>
              <w:spacing w:after="0" w:line="240" w:lineRule="auto"/>
              <w:jc w:val="center"/>
              <w:rPr>
                <w:noProof/>
              </w:rPr>
            </w:pPr>
            <w:r>
              <w:rPr>
                <w:noProof/>
              </w:rPr>
              <w:drawing>
                <wp:inline distT="0" distB="0" distL="0" distR="0" wp14:anchorId="57DD5D5F" wp14:editId="6253F826">
                  <wp:extent cx="273600" cy="273600"/>
                  <wp:effectExtent l="0" t="0" r="0" b="0"/>
                  <wp:docPr id="1506245679"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4D0B3287" w14:textId="77777777" w:rsidR="00442934" w:rsidRPr="00442934" w:rsidRDefault="00442934" w:rsidP="00442934">
            <w:pPr>
              <w:spacing w:after="0" w:line="240" w:lineRule="auto"/>
            </w:pPr>
            <w:proofErr w:type="spellStart"/>
            <w:r w:rsidRPr="00442934">
              <w:t>Teacherhead</w:t>
            </w:r>
            <w:proofErr w:type="spellEnd"/>
            <w:r w:rsidRPr="00442934">
              <w:t xml:space="preserve"> – 10 Techniques for Retrieval Practice </w:t>
            </w:r>
          </w:p>
          <w:p w14:paraId="0055A2B6" w14:textId="68E1B6D5" w:rsidR="00442934" w:rsidRDefault="00442934" w:rsidP="005A31D7">
            <w:pPr>
              <w:spacing w:after="0" w:line="240" w:lineRule="auto"/>
            </w:pPr>
            <w:hyperlink r:id="rId46" w:history="1">
              <w:r w:rsidRPr="00442934">
                <w:rPr>
                  <w:rStyle w:val="Hyperlink"/>
                </w:rPr>
                <w:t>https://teacherhead.com/2019/03/03/10-techniques-for-retrieval-practice</w:t>
              </w:r>
            </w:hyperlink>
          </w:p>
        </w:tc>
      </w:tr>
      <w:tr w:rsidR="00442934" w14:paraId="6828AF67" w14:textId="77777777" w:rsidTr="00243509">
        <w:trPr>
          <w:trHeight w:val="567"/>
        </w:trPr>
        <w:tc>
          <w:tcPr>
            <w:tcW w:w="757" w:type="dxa"/>
            <w:vAlign w:val="center"/>
          </w:tcPr>
          <w:p w14:paraId="5013E654" w14:textId="77777777" w:rsidR="00442934" w:rsidRDefault="00442934" w:rsidP="005C7BCE">
            <w:pPr>
              <w:spacing w:after="0" w:line="240" w:lineRule="auto"/>
              <w:jc w:val="center"/>
            </w:pPr>
            <w:r>
              <w:rPr>
                <w:noProof/>
              </w:rPr>
              <w:drawing>
                <wp:inline distT="0" distB="0" distL="0" distR="0" wp14:anchorId="235D6C2D" wp14:editId="520BB611">
                  <wp:extent cx="277200" cy="277200"/>
                  <wp:effectExtent l="0" t="0" r="8890" b="8890"/>
                  <wp:docPr id="790787360"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787360"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277200" cy="277200"/>
                          </a:xfrm>
                          <a:prstGeom prst="rect">
                            <a:avLst/>
                          </a:prstGeom>
                        </pic:spPr>
                      </pic:pic>
                    </a:graphicData>
                  </a:graphic>
                </wp:inline>
              </w:drawing>
            </w:r>
          </w:p>
        </w:tc>
        <w:tc>
          <w:tcPr>
            <w:tcW w:w="8313" w:type="dxa"/>
            <w:vAlign w:val="center"/>
          </w:tcPr>
          <w:p w14:paraId="6E77A8E8" w14:textId="77777777" w:rsidR="00442934" w:rsidRPr="00442934" w:rsidRDefault="00442934" w:rsidP="00442934">
            <w:pPr>
              <w:spacing w:after="0" w:line="240" w:lineRule="auto"/>
            </w:pPr>
            <w:r w:rsidRPr="00442934">
              <w:t xml:space="preserve">Academic Gain Tutorials – The 3 Major Economic Problems – Central Economic Problems Explained with Examples </w:t>
            </w:r>
          </w:p>
          <w:p w14:paraId="26781775" w14:textId="00639AD1" w:rsidR="00442934" w:rsidRDefault="00442934" w:rsidP="005A31D7">
            <w:pPr>
              <w:spacing w:after="0" w:line="240" w:lineRule="auto"/>
            </w:pPr>
            <w:hyperlink r:id="rId47" w:history="1">
              <w:r w:rsidRPr="00442934">
                <w:rPr>
                  <w:rStyle w:val="Hyperlink"/>
                </w:rPr>
                <w:t>https://www.youtube.com/watch?v=jCJraM4dmeE</w:t>
              </w:r>
            </w:hyperlink>
            <w:r w:rsidRPr="00442934">
              <w:t xml:space="preserve"> </w:t>
            </w:r>
          </w:p>
        </w:tc>
      </w:tr>
    </w:tbl>
    <w:p w14:paraId="284FC14F" w14:textId="388011E0" w:rsidR="0015305A" w:rsidRDefault="0015305A" w:rsidP="00442934">
      <w:pPr>
        <w:pStyle w:val="CSPBoldNormalNospace"/>
        <w:spacing w:before="200"/>
      </w:pPr>
      <w:r w:rsidRPr="00113BFD">
        <w:t xml:space="preserve">Teacher </w:t>
      </w:r>
      <w:r w:rsidR="0014155C">
        <w:t>i</w:t>
      </w:r>
      <w:r w:rsidRPr="00113BFD">
        <w:t>nformation</w:t>
      </w:r>
    </w:p>
    <w:p w14:paraId="6C052DB1" w14:textId="77777777" w:rsidR="00B00998" w:rsidRPr="00D33B31" w:rsidRDefault="00B00998" w:rsidP="00D33B31">
      <w:r w:rsidRPr="00D33B31">
        <w:t>The way an economy allocates its resources relates to how they are used to produce goods and services and how these goods and services are distributed to consumers. The cost of these resources can impact on how a business responds to the three fundamental economic questions listed below.</w:t>
      </w:r>
    </w:p>
    <w:tbl>
      <w:tblPr>
        <w:tblStyle w:val="SCSAExemplartable"/>
        <w:tblW w:w="9067" w:type="dxa"/>
        <w:tblLayout w:type="fixed"/>
        <w:tblLook w:val="04A0" w:firstRow="1" w:lastRow="0" w:firstColumn="1" w:lastColumn="0" w:noHBand="0" w:noVBand="1"/>
      </w:tblPr>
      <w:tblGrid>
        <w:gridCol w:w="1980"/>
        <w:gridCol w:w="7087"/>
      </w:tblGrid>
      <w:tr w:rsidR="00B00998" w:rsidRPr="00AC565D" w14:paraId="15B6E29D" w14:textId="77777777" w:rsidTr="00C94934">
        <w:trPr>
          <w:cnfStyle w:val="100000000000" w:firstRow="1" w:lastRow="0" w:firstColumn="0" w:lastColumn="0" w:oddVBand="0" w:evenVBand="0" w:oddHBand="0" w:evenHBand="0" w:firstRowFirstColumn="0" w:firstRowLastColumn="0" w:lastRowFirstColumn="0" w:lastRowLastColumn="0"/>
          <w:trHeight w:val="278"/>
        </w:trPr>
        <w:tc>
          <w:tcPr>
            <w:cnfStyle w:val="001000000000" w:firstRow="0" w:lastRow="0" w:firstColumn="1" w:lastColumn="0" w:oddVBand="0" w:evenVBand="0" w:oddHBand="0" w:evenHBand="0" w:firstRowFirstColumn="0" w:firstRowLastColumn="0" w:lastRowFirstColumn="0" w:lastRowLastColumn="0"/>
            <w:tcW w:w="1980" w:type="dxa"/>
          </w:tcPr>
          <w:p w14:paraId="1DB6C92D" w14:textId="697E8363" w:rsidR="00B00998" w:rsidRPr="00AC565D" w:rsidRDefault="00B00998" w:rsidP="00D33B31">
            <w:pPr>
              <w:spacing w:after="0"/>
              <w:rPr>
                <w:b w:val="0"/>
                <w:lang w:val="en-US"/>
              </w:rPr>
            </w:pPr>
            <w:r w:rsidRPr="00AC565D">
              <w:rPr>
                <w:lang w:val="en-US"/>
              </w:rPr>
              <w:t xml:space="preserve">Fundamental </w:t>
            </w:r>
            <w:r w:rsidR="000834D6">
              <w:rPr>
                <w:lang w:val="en-US"/>
              </w:rPr>
              <w:t>e</w:t>
            </w:r>
            <w:r w:rsidRPr="00AC565D">
              <w:rPr>
                <w:lang w:val="en-US"/>
              </w:rPr>
              <w:t xml:space="preserve">conomic </w:t>
            </w:r>
            <w:r w:rsidR="000834D6">
              <w:rPr>
                <w:lang w:val="en-US"/>
              </w:rPr>
              <w:t>q</w:t>
            </w:r>
            <w:r w:rsidRPr="00AC565D">
              <w:rPr>
                <w:lang w:val="en-US"/>
              </w:rPr>
              <w:t>uestion</w:t>
            </w:r>
          </w:p>
        </w:tc>
        <w:tc>
          <w:tcPr>
            <w:tcW w:w="7087" w:type="dxa"/>
          </w:tcPr>
          <w:p w14:paraId="08509027" w14:textId="77777777" w:rsidR="00B00998" w:rsidRPr="00AC565D" w:rsidRDefault="00B00998" w:rsidP="00D33B31">
            <w:pPr>
              <w:spacing w:after="0"/>
              <w:cnfStyle w:val="100000000000" w:firstRow="1" w:lastRow="0" w:firstColumn="0" w:lastColumn="0" w:oddVBand="0" w:evenVBand="0" w:oddHBand="0" w:evenHBand="0" w:firstRowFirstColumn="0" w:firstRowLastColumn="0" w:lastRowFirstColumn="0" w:lastRowLastColumn="0"/>
              <w:rPr>
                <w:b w:val="0"/>
                <w:lang w:val="en-US"/>
              </w:rPr>
            </w:pPr>
            <w:r w:rsidRPr="00AC565D">
              <w:rPr>
                <w:lang w:val="en-US"/>
              </w:rPr>
              <w:t>Considerations</w:t>
            </w:r>
          </w:p>
        </w:tc>
      </w:tr>
      <w:tr w:rsidR="00B00998" w:rsidRPr="00AC565D" w14:paraId="161090AF" w14:textId="77777777" w:rsidTr="00C94934">
        <w:trPr>
          <w:trHeight w:val="827"/>
        </w:trPr>
        <w:tc>
          <w:tcPr>
            <w:cnfStyle w:val="001000000000" w:firstRow="0" w:lastRow="0" w:firstColumn="1" w:lastColumn="0" w:oddVBand="0" w:evenVBand="0" w:oddHBand="0" w:evenHBand="0" w:firstRowFirstColumn="0" w:firstRowLastColumn="0" w:lastRowFirstColumn="0" w:lastRowLastColumn="0"/>
            <w:tcW w:w="1980" w:type="dxa"/>
          </w:tcPr>
          <w:p w14:paraId="24206E97" w14:textId="5AF9D200" w:rsidR="00B00998" w:rsidRPr="00AC565D" w:rsidRDefault="00B00998" w:rsidP="00D33B31">
            <w:pPr>
              <w:rPr>
                <w:lang w:val="en-US"/>
              </w:rPr>
            </w:pPr>
            <w:r w:rsidRPr="00AC565D">
              <w:rPr>
                <w:lang w:val="en-US"/>
              </w:rPr>
              <w:t xml:space="preserve">What </w:t>
            </w:r>
            <w:r w:rsidR="000F38CD">
              <w:rPr>
                <w:lang w:val="en-US"/>
              </w:rPr>
              <w:t>to</w:t>
            </w:r>
            <w:r w:rsidRPr="00AC565D">
              <w:rPr>
                <w:lang w:val="en-US"/>
              </w:rPr>
              <w:t xml:space="preserve"> produce?</w:t>
            </w:r>
          </w:p>
        </w:tc>
        <w:tc>
          <w:tcPr>
            <w:tcW w:w="7087" w:type="dxa"/>
          </w:tcPr>
          <w:p w14:paraId="0B3F4A43" w14:textId="74FA0F96" w:rsidR="00B00998" w:rsidRPr="00AC565D" w:rsidRDefault="00B00998" w:rsidP="009C1B9E">
            <w:pPr>
              <w:spacing w:after="0"/>
              <w:cnfStyle w:val="000000000000" w:firstRow="0" w:lastRow="0" w:firstColumn="0" w:lastColumn="0" w:oddVBand="0" w:evenVBand="0" w:oddHBand="0" w:evenHBand="0" w:firstRowFirstColumn="0" w:firstRowLastColumn="0" w:lastRowFirstColumn="0" w:lastRowLastColumn="0"/>
            </w:pPr>
            <w:r>
              <w:t>Businesses produce</w:t>
            </w:r>
            <w:r w:rsidRPr="00AC565D">
              <w:t xml:space="preserve"> goods and services to sell to buyers</w:t>
            </w:r>
            <w:r>
              <w:t xml:space="preserve"> </w:t>
            </w:r>
            <w:r w:rsidR="00773960">
              <w:t xml:space="preserve">with </w:t>
            </w:r>
            <w:r>
              <w:t>the aim of making a profit. They choose what to produce based on resource availability</w:t>
            </w:r>
            <w:r w:rsidR="000F38CD">
              <w:t xml:space="preserve"> and consumer demand</w:t>
            </w:r>
            <w:r>
              <w:t>.</w:t>
            </w:r>
          </w:p>
        </w:tc>
      </w:tr>
      <w:tr w:rsidR="00B00998" w:rsidRPr="00AC565D" w14:paraId="7AB34BB3" w14:textId="77777777" w:rsidTr="00C94934">
        <w:trPr>
          <w:trHeight w:val="2374"/>
        </w:trPr>
        <w:tc>
          <w:tcPr>
            <w:cnfStyle w:val="001000000000" w:firstRow="0" w:lastRow="0" w:firstColumn="1" w:lastColumn="0" w:oddVBand="0" w:evenVBand="0" w:oddHBand="0" w:evenHBand="0" w:firstRowFirstColumn="0" w:firstRowLastColumn="0" w:lastRowFirstColumn="0" w:lastRowLastColumn="0"/>
            <w:tcW w:w="0" w:type="dxa"/>
          </w:tcPr>
          <w:p w14:paraId="148B40B9" w14:textId="77777777" w:rsidR="00B00998" w:rsidRPr="00AC565D" w:rsidRDefault="00B00998" w:rsidP="00D33B31">
            <w:pPr>
              <w:rPr>
                <w:lang w:val="en-US"/>
              </w:rPr>
            </w:pPr>
            <w:r w:rsidRPr="00AC565D">
              <w:rPr>
                <w:lang w:val="en-US"/>
              </w:rPr>
              <w:t>How to produce?</w:t>
            </w:r>
          </w:p>
        </w:tc>
        <w:tc>
          <w:tcPr>
            <w:tcW w:w="0" w:type="dxa"/>
          </w:tcPr>
          <w:p w14:paraId="3D3EC70F" w14:textId="6144DAC6" w:rsidR="00B00998" w:rsidRDefault="009C1B9E" w:rsidP="00773960">
            <w:pPr>
              <w:spacing w:after="0"/>
              <w:cnfStyle w:val="000000000000" w:firstRow="0" w:lastRow="0" w:firstColumn="0" w:lastColumn="0" w:oddVBand="0" w:evenVBand="0" w:oddHBand="0" w:evenHBand="0" w:firstRowFirstColumn="0" w:firstRowLastColumn="0" w:lastRowFirstColumn="0" w:lastRowLastColumn="0"/>
            </w:pPr>
            <w:r>
              <w:t>To</w:t>
            </w:r>
            <w:r w:rsidR="00B00998">
              <w:t xml:space="preserve"> make a profit, businesses aim </w:t>
            </w:r>
            <w:r w:rsidR="00B00998" w:rsidRPr="00AC565D">
              <w:t xml:space="preserve">to keep their costs </w:t>
            </w:r>
            <w:r w:rsidR="00B00998">
              <w:t>to a minimum</w:t>
            </w:r>
            <w:r>
              <w:t xml:space="preserve"> by:</w:t>
            </w:r>
          </w:p>
          <w:p w14:paraId="13E9EECB" w14:textId="47E39D85" w:rsidR="00B00998" w:rsidRPr="00C03D0B" w:rsidRDefault="00B00998">
            <w:pPr>
              <w:pStyle w:val="ListParagraph"/>
              <w:numPr>
                <w:ilvl w:val="0"/>
                <w:numId w:val="43"/>
              </w:numPr>
              <w:cnfStyle w:val="000000000000" w:firstRow="0" w:lastRow="0" w:firstColumn="0" w:lastColumn="0" w:oddVBand="0" w:evenVBand="0" w:oddHBand="0" w:evenHBand="0" w:firstRowFirstColumn="0" w:firstRowLastColumn="0" w:lastRowFirstColumn="0" w:lastRowLastColumn="0"/>
            </w:pPr>
            <w:r w:rsidRPr="00C03D0B">
              <w:t xml:space="preserve">producing goods overseas to reduce the </w:t>
            </w:r>
            <w:r w:rsidR="00FD14B5" w:rsidRPr="00C03D0B">
              <w:t>labou</w:t>
            </w:r>
            <w:r w:rsidR="00B7356C" w:rsidRPr="00C03D0B">
              <w:t>r</w:t>
            </w:r>
            <w:r w:rsidR="00FD14B5" w:rsidRPr="00C03D0B">
              <w:t xml:space="preserve"> </w:t>
            </w:r>
            <w:r w:rsidRPr="00C03D0B">
              <w:t>cost (cheaper wages)</w:t>
            </w:r>
          </w:p>
          <w:p w14:paraId="107A9A65" w14:textId="474C6A3F" w:rsidR="00B00998" w:rsidRPr="00C03D0B" w:rsidRDefault="00B00998">
            <w:pPr>
              <w:pStyle w:val="ListParagraph"/>
              <w:numPr>
                <w:ilvl w:val="0"/>
                <w:numId w:val="43"/>
              </w:numPr>
              <w:cnfStyle w:val="000000000000" w:firstRow="0" w:lastRow="0" w:firstColumn="0" w:lastColumn="0" w:oddVBand="0" w:evenVBand="0" w:oddHBand="0" w:evenHBand="0" w:firstRowFirstColumn="0" w:firstRowLastColumn="0" w:lastRowFirstColumn="0" w:lastRowLastColumn="0"/>
            </w:pPr>
            <w:r w:rsidRPr="00C03D0B">
              <w:t xml:space="preserve">producing more goods or services with the existing </w:t>
            </w:r>
            <w:r w:rsidR="00ED3C6E" w:rsidRPr="00C03D0B">
              <w:t>number</w:t>
            </w:r>
            <w:r w:rsidRPr="00C03D0B">
              <w:t xml:space="preserve"> of resources to achieve economies of scale</w:t>
            </w:r>
          </w:p>
          <w:p w14:paraId="4A81D474" w14:textId="15586554" w:rsidR="00B00998" w:rsidRPr="00C03D0B" w:rsidRDefault="00B00998">
            <w:pPr>
              <w:pStyle w:val="ListParagraph"/>
              <w:numPr>
                <w:ilvl w:val="0"/>
                <w:numId w:val="43"/>
              </w:numPr>
              <w:cnfStyle w:val="000000000000" w:firstRow="0" w:lastRow="0" w:firstColumn="0" w:lastColumn="0" w:oddVBand="0" w:evenVBand="0" w:oddHBand="0" w:evenHBand="0" w:firstRowFirstColumn="0" w:firstRowLastColumn="0" w:lastRowFirstColumn="0" w:lastRowLastColumn="0"/>
            </w:pPr>
            <w:r w:rsidRPr="00C03D0B">
              <w:t xml:space="preserve">using cheaper natural and capital resources without affecting </w:t>
            </w:r>
            <w:r w:rsidR="00462B51" w:rsidRPr="00C03D0B">
              <w:br/>
            </w:r>
            <w:r w:rsidRPr="00C03D0B">
              <w:t>product quality</w:t>
            </w:r>
          </w:p>
          <w:p w14:paraId="71C05615" w14:textId="77777777" w:rsidR="00B00998" w:rsidRPr="00C03D0B" w:rsidRDefault="00B00998">
            <w:pPr>
              <w:pStyle w:val="ListParagraph"/>
              <w:numPr>
                <w:ilvl w:val="0"/>
                <w:numId w:val="43"/>
              </w:numPr>
              <w:cnfStyle w:val="000000000000" w:firstRow="0" w:lastRow="0" w:firstColumn="0" w:lastColumn="0" w:oddVBand="0" w:evenVBand="0" w:oddHBand="0" w:evenHBand="0" w:firstRowFirstColumn="0" w:firstRowLastColumn="0" w:lastRowFirstColumn="0" w:lastRowLastColumn="0"/>
            </w:pPr>
            <w:r w:rsidRPr="00C03D0B">
              <w:t>using machines to replace workers (reducing the amount of wages that need to be paid).</w:t>
            </w:r>
          </w:p>
        </w:tc>
      </w:tr>
      <w:tr w:rsidR="00B00998" w:rsidRPr="00AC565D" w14:paraId="725757DE" w14:textId="77777777" w:rsidTr="00C94934">
        <w:trPr>
          <w:trHeight w:val="918"/>
        </w:trPr>
        <w:tc>
          <w:tcPr>
            <w:cnfStyle w:val="001000000000" w:firstRow="0" w:lastRow="0" w:firstColumn="1" w:lastColumn="0" w:oddVBand="0" w:evenVBand="0" w:oddHBand="0" w:evenHBand="0" w:firstRowFirstColumn="0" w:firstRowLastColumn="0" w:lastRowFirstColumn="0" w:lastRowLastColumn="0"/>
            <w:tcW w:w="0" w:type="dxa"/>
          </w:tcPr>
          <w:p w14:paraId="4B6C1DC5" w14:textId="0447FFC3" w:rsidR="00B00998" w:rsidRPr="00AC565D" w:rsidRDefault="00B00998" w:rsidP="00D33B31">
            <w:pPr>
              <w:rPr>
                <w:lang w:val="en-US"/>
              </w:rPr>
            </w:pPr>
            <w:r w:rsidRPr="00AC565D">
              <w:rPr>
                <w:lang w:val="en-US"/>
              </w:rPr>
              <w:t xml:space="preserve">For whom </w:t>
            </w:r>
            <w:r w:rsidR="007A235E" w:rsidRPr="00AC565D">
              <w:rPr>
                <w:lang w:val="en-US"/>
              </w:rPr>
              <w:t>are the goods and services</w:t>
            </w:r>
            <w:r w:rsidRPr="00AC565D">
              <w:rPr>
                <w:lang w:val="en-US"/>
              </w:rPr>
              <w:t xml:space="preserve"> produced?</w:t>
            </w:r>
          </w:p>
        </w:tc>
        <w:tc>
          <w:tcPr>
            <w:tcW w:w="0" w:type="dxa"/>
          </w:tcPr>
          <w:p w14:paraId="6E87FF3A" w14:textId="267717EC" w:rsidR="00B00998" w:rsidRPr="00AC565D" w:rsidRDefault="00B00998" w:rsidP="00B7356C">
            <w:pPr>
              <w:spacing w:after="0"/>
              <w:cnfStyle w:val="000000000000" w:firstRow="0" w:lastRow="0" w:firstColumn="0" w:lastColumn="0" w:oddVBand="0" w:evenVBand="0" w:oddHBand="0" w:evenHBand="0" w:firstRowFirstColumn="0" w:firstRowLastColumn="0" w:lastRowFirstColumn="0" w:lastRowLastColumn="0"/>
              <w:rPr>
                <w:lang w:val="en-US"/>
              </w:rPr>
            </w:pPr>
            <w:r>
              <w:rPr>
                <w:lang w:val="en-US"/>
              </w:rPr>
              <w:t>B</w:t>
            </w:r>
            <w:r w:rsidRPr="00AC565D">
              <w:rPr>
                <w:lang w:val="en-US"/>
              </w:rPr>
              <w:t>usinesses mus</w:t>
            </w:r>
            <w:r>
              <w:rPr>
                <w:lang w:val="en-US"/>
              </w:rPr>
              <w:t xml:space="preserve">t consider who their buyers are </w:t>
            </w:r>
            <w:r w:rsidR="00773960">
              <w:rPr>
                <w:lang w:val="en-US"/>
              </w:rPr>
              <w:t>and know their target market. P</w:t>
            </w:r>
            <w:r w:rsidRPr="00AC565D">
              <w:rPr>
                <w:lang w:val="en-US"/>
              </w:rPr>
              <w:t xml:space="preserve">rice is </w:t>
            </w:r>
            <w:r>
              <w:rPr>
                <w:lang w:val="en-US"/>
              </w:rPr>
              <w:t>the most</w:t>
            </w:r>
            <w:r w:rsidRPr="00AC565D">
              <w:rPr>
                <w:lang w:val="en-US"/>
              </w:rPr>
              <w:t xml:space="preserve"> important </w:t>
            </w:r>
            <w:r>
              <w:rPr>
                <w:lang w:val="en-US"/>
              </w:rPr>
              <w:t xml:space="preserve">reason </w:t>
            </w:r>
            <w:r w:rsidR="00773960">
              <w:rPr>
                <w:lang w:val="en-US"/>
              </w:rPr>
              <w:t>for</w:t>
            </w:r>
            <w:r>
              <w:rPr>
                <w:lang w:val="en-US"/>
              </w:rPr>
              <w:t xml:space="preserve"> purchas</w:t>
            </w:r>
            <w:r w:rsidR="00773960">
              <w:rPr>
                <w:lang w:val="en-US"/>
              </w:rPr>
              <w:t>ing</w:t>
            </w:r>
            <w:r>
              <w:rPr>
                <w:lang w:val="en-US"/>
              </w:rPr>
              <w:t xml:space="preserve"> a good or service.</w:t>
            </w:r>
            <w:r w:rsidR="00773960">
              <w:rPr>
                <w:lang w:val="en-US"/>
              </w:rPr>
              <w:t xml:space="preserve"> </w:t>
            </w:r>
            <w:r>
              <w:rPr>
                <w:lang w:val="en-US"/>
              </w:rPr>
              <w:t xml:space="preserve">Larger retailers </w:t>
            </w:r>
            <w:r w:rsidR="00BB79E3">
              <w:rPr>
                <w:lang w:val="en-US"/>
              </w:rPr>
              <w:t>mass</w:t>
            </w:r>
            <w:r w:rsidR="00BB79E3">
              <w:rPr>
                <w:lang w:val="en-US"/>
              </w:rPr>
              <w:noBreakHyphen/>
            </w:r>
            <w:r w:rsidRPr="00AC565D">
              <w:rPr>
                <w:lang w:val="en-US"/>
              </w:rPr>
              <w:t xml:space="preserve">produce their goods </w:t>
            </w:r>
            <w:r>
              <w:rPr>
                <w:lang w:val="en-US"/>
              </w:rPr>
              <w:t>at a lower cost and sell them at a cheaper price</w:t>
            </w:r>
            <w:r w:rsidRPr="00AC565D">
              <w:rPr>
                <w:lang w:val="en-US"/>
              </w:rPr>
              <w:t xml:space="preserve"> so </w:t>
            </w:r>
            <w:r>
              <w:rPr>
                <w:lang w:val="en-US"/>
              </w:rPr>
              <w:t>most consumers</w:t>
            </w:r>
            <w:r w:rsidRPr="00AC565D">
              <w:rPr>
                <w:lang w:val="en-US"/>
              </w:rPr>
              <w:t xml:space="preserve"> can afford to buy their products. </w:t>
            </w:r>
            <w:r>
              <w:rPr>
                <w:lang w:val="en-US"/>
              </w:rPr>
              <w:t xml:space="preserve">A single </w:t>
            </w:r>
            <w:r w:rsidR="00ED3C6E">
              <w:rPr>
                <w:lang w:val="en-US"/>
              </w:rPr>
              <w:t>retailer</w:t>
            </w:r>
            <w:r>
              <w:rPr>
                <w:lang w:val="en-US"/>
              </w:rPr>
              <w:t xml:space="preserve"> will have a more specific customer in mind (target market) because their products </w:t>
            </w:r>
            <w:r w:rsidRPr="00AC565D">
              <w:rPr>
                <w:lang w:val="en-US"/>
              </w:rPr>
              <w:t xml:space="preserve">cost </w:t>
            </w:r>
            <w:r>
              <w:rPr>
                <w:lang w:val="en-US"/>
              </w:rPr>
              <w:t>more to make and cost more to purchase.</w:t>
            </w:r>
          </w:p>
        </w:tc>
      </w:tr>
    </w:tbl>
    <w:p w14:paraId="58AB270E" w14:textId="77777777" w:rsidR="00B015EE" w:rsidRDefault="00B015EE">
      <w:pPr>
        <w:spacing w:after="0" w:line="240" w:lineRule="auto"/>
        <w:rPr>
          <w:rFonts w:eastAsiaTheme="minorHAnsi"/>
          <w:b/>
          <w:lang w:eastAsia="en-US"/>
        </w:rPr>
      </w:pPr>
      <w:r>
        <w:br w:type="page"/>
      </w:r>
    </w:p>
    <w:p w14:paraId="21F67418" w14:textId="39E9C804" w:rsidR="0015305A" w:rsidRDefault="0015305A" w:rsidP="00D33B31">
      <w:pPr>
        <w:pStyle w:val="CSPBoldNormalNospace"/>
      </w:pPr>
      <w:r w:rsidRPr="00113BFD">
        <w:lastRenderedPageBreak/>
        <w:t xml:space="preserve">Lesson </w:t>
      </w:r>
      <w:r w:rsidR="0014155C">
        <w:t>o</w:t>
      </w:r>
      <w:r w:rsidRPr="00113BFD">
        <w:t>utline</w:t>
      </w:r>
    </w:p>
    <w:tbl>
      <w:tblPr>
        <w:tblStyle w:val="SCSAExemplartable"/>
        <w:tblW w:w="0" w:type="auto"/>
        <w:tblLook w:val="04A0" w:firstRow="1" w:lastRow="0" w:firstColumn="1" w:lastColumn="0" w:noHBand="0" w:noVBand="1"/>
      </w:tblPr>
      <w:tblGrid>
        <w:gridCol w:w="4390"/>
        <w:gridCol w:w="4626"/>
      </w:tblGrid>
      <w:tr w:rsidR="00257476" w14:paraId="4714493B"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Pr>
          <w:p w14:paraId="10C838A4" w14:textId="16AC34FD" w:rsidR="00257476" w:rsidRDefault="00257476" w:rsidP="00D33B31">
            <w:pPr>
              <w:spacing w:after="0"/>
              <w:rPr>
                <w:b w:val="0"/>
              </w:rPr>
            </w:pPr>
            <w:r>
              <w:t xml:space="preserve">Learning </w:t>
            </w:r>
            <w:r w:rsidR="0014155C">
              <w:t>i</w:t>
            </w:r>
            <w:r>
              <w:t>ntention/s</w:t>
            </w:r>
          </w:p>
        </w:tc>
        <w:tc>
          <w:tcPr>
            <w:tcW w:w="4626" w:type="dxa"/>
          </w:tcPr>
          <w:p w14:paraId="6C31A1AD" w14:textId="4307A0AF" w:rsidR="00257476" w:rsidRDefault="00257476" w:rsidP="00D33B31">
            <w:pPr>
              <w:spacing w:after="0"/>
              <w:cnfStyle w:val="100000000000" w:firstRow="1" w:lastRow="0" w:firstColumn="0" w:lastColumn="0" w:oddVBand="0" w:evenVBand="0" w:oddHBand="0" w:evenHBand="0" w:firstRowFirstColumn="0" w:firstRowLastColumn="0" w:lastRowFirstColumn="0" w:lastRowLastColumn="0"/>
              <w:rPr>
                <w:b w:val="0"/>
              </w:rPr>
            </w:pPr>
            <w:r>
              <w:t xml:space="preserve">Success </w:t>
            </w:r>
            <w:r w:rsidR="0014155C">
              <w:t>c</w:t>
            </w:r>
            <w:r>
              <w:t>riteria</w:t>
            </w:r>
          </w:p>
        </w:tc>
      </w:tr>
      <w:tr w:rsidR="00257476" w:rsidRPr="00041411" w14:paraId="7AD9A6EE" w14:textId="77777777" w:rsidTr="00C94934">
        <w:tc>
          <w:tcPr>
            <w:cnfStyle w:val="001000000000" w:firstRow="0" w:lastRow="0" w:firstColumn="1" w:lastColumn="0" w:oddVBand="0" w:evenVBand="0" w:oddHBand="0" w:evenHBand="0" w:firstRowFirstColumn="0" w:firstRowLastColumn="0" w:lastRowFirstColumn="0" w:lastRowLastColumn="0"/>
            <w:tcW w:w="4390" w:type="dxa"/>
          </w:tcPr>
          <w:p w14:paraId="782A2DC8" w14:textId="77777777" w:rsidR="00FA3719" w:rsidRPr="00E070EE" w:rsidRDefault="008C416A" w:rsidP="00E070EE">
            <w:pPr>
              <w:spacing w:after="0"/>
            </w:pPr>
            <w:r w:rsidRPr="00E070EE">
              <w:t>Students will</w:t>
            </w:r>
            <w:r w:rsidR="00FA3719" w:rsidRPr="00E070EE">
              <w:t>:</w:t>
            </w:r>
          </w:p>
          <w:p w14:paraId="704A3F1D" w14:textId="7B341357" w:rsidR="00257476" w:rsidRPr="00E070EE" w:rsidRDefault="008C416A">
            <w:pPr>
              <w:pStyle w:val="ListParagraph"/>
              <w:numPr>
                <w:ilvl w:val="0"/>
                <w:numId w:val="18"/>
              </w:numPr>
            </w:pPr>
            <w:r w:rsidRPr="00E070EE">
              <w:t xml:space="preserve">understand the three fundamental economic questions (What to produce? How to produce? For whom to produce?) and apply these </w:t>
            </w:r>
            <w:r w:rsidR="00F10FF5" w:rsidRPr="00E070EE">
              <w:t>question</w:t>
            </w:r>
            <w:r w:rsidR="007A235E" w:rsidRPr="00E070EE">
              <w:t>s</w:t>
            </w:r>
            <w:r w:rsidR="00F10FF5" w:rsidRPr="00E070EE">
              <w:t xml:space="preserve"> to how businesses allocate resources</w:t>
            </w:r>
            <w:r w:rsidR="000863F2" w:rsidRPr="00E070EE">
              <w:t xml:space="preserve"> to the production of goods and services</w:t>
            </w:r>
            <w:r w:rsidR="00462B51" w:rsidRPr="00E070EE">
              <w:t>.</w:t>
            </w:r>
          </w:p>
        </w:tc>
        <w:tc>
          <w:tcPr>
            <w:tcW w:w="4626" w:type="dxa"/>
          </w:tcPr>
          <w:p w14:paraId="24744898" w14:textId="77777777" w:rsidR="00BB3FAC" w:rsidRDefault="00985332" w:rsidP="00D33B31">
            <w:pPr>
              <w:spacing w:after="0"/>
              <w:cnfStyle w:val="000000000000" w:firstRow="0" w:lastRow="0" w:firstColumn="0" w:lastColumn="0" w:oddVBand="0" w:evenVBand="0" w:oddHBand="0" w:evenHBand="0" w:firstRowFirstColumn="0" w:firstRowLastColumn="0" w:lastRowFirstColumn="0" w:lastRowLastColumn="0"/>
            </w:pPr>
            <w:r w:rsidRPr="00FA3719">
              <w:t>Students</w:t>
            </w:r>
            <w:r w:rsidR="002254D7" w:rsidRPr="00FA3719">
              <w:t xml:space="preserve"> can</w:t>
            </w:r>
            <w:r w:rsidR="00BB3FAC">
              <w:t>:</w:t>
            </w:r>
          </w:p>
          <w:p w14:paraId="6B2B2AB5" w14:textId="75971C07" w:rsidR="002254D7" w:rsidRPr="00E070EE" w:rsidRDefault="002254D7">
            <w:pPr>
              <w:pStyle w:val="ListParagraph"/>
              <w:numPr>
                <w:ilvl w:val="0"/>
                <w:numId w:val="16"/>
              </w:numPr>
              <w:cnfStyle w:val="000000000000" w:firstRow="0" w:lastRow="0" w:firstColumn="0" w:lastColumn="0" w:oddVBand="0" w:evenVBand="0" w:oddHBand="0" w:evenHBand="0" w:firstRowFirstColumn="0" w:firstRowLastColumn="0" w:lastRowFirstColumn="0" w:lastRowLastColumn="0"/>
            </w:pPr>
            <w:r w:rsidRPr="00E070EE">
              <w:t>use a retrieval chart to organi</w:t>
            </w:r>
            <w:r w:rsidR="004A0A81" w:rsidRPr="00E070EE">
              <w:t>s</w:t>
            </w:r>
            <w:r w:rsidRPr="00E070EE">
              <w:t>e information about the three fundamental economic questions for a specific good or service</w:t>
            </w:r>
          </w:p>
          <w:p w14:paraId="6B641DD7" w14:textId="3119241E" w:rsidR="00257476" w:rsidRPr="00E070EE" w:rsidRDefault="002254D7">
            <w:pPr>
              <w:pStyle w:val="ListParagraph"/>
              <w:numPr>
                <w:ilvl w:val="0"/>
                <w:numId w:val="16"/>
              </w:numPr>
              <w:cnfStyle w:val="000000000000" w:firstRow="0" w:lastRow="0" w:firstColumn="0" w:lastColumn="0" w:oddVBand="0" w:evenVBand="0" w:oddHBand="0" w:evenHBand="0" w:firstRowFirstColumn="0" w:firstRowLastColumn="0" w:lastRowFirstColumn="0" w:lastRowLastColumn="0"/>
            </w:pPr>
            <w:r w:rsidRPr="00E070EE">
              <w:t xml:space="preserve">explain why certain goods or services may not meet consumer demand and discuss potential reasons based on </w:t>
            </w:r>
            <w:r w:rsidR="001B386A">
              <w:br/>
            </w:r>
            <w:r w:rsidRPr="00E070EE">
              <w:t>economic principles</w:t>
            </w:r>
            <w:r w:rsidR="00462B51" w:rsidRPr="00E070EE">
              <w:t>.</w:t>
            </w:r>
          </w:p>
        </w:tc>
      </w:tr>
    </w:tbl>
    <w:p w14:paraId="06D0894D" w14:textId="60A5A1AA" w:rsidR="0015305A" w:rsidRDefault="0015305A" w:rsidP="00D33B31">
      <w:pPr>
        <w:pStyle w:val="CSPBoldNormalNospace"/>
        <w:spacing w:before="200"/>
      </w:pPr>
      <w:r w:rsidRPr="00113BFD">
        <w:t>Introduction</w:t>
      </w:r>
    </w:p>
    <w:p w14:paraId="0FD1E8B4" w14:textId="3F03A160" w:rsidR="00A551E3" w:rsidRPr="00E070EE" w:rsidRDefault="00A551E3">
      <w:pPr>
        <w:pStyle w:val="ListParagraph"/>
        <w:numPr>
          <w:ilvl w:val="0"/>
          <w:numId w:val="16"/>
        </w:numPr>
      </w:pPr>
      <w:r>
        <w:t xml:space="preserve">Review the concepts of </w:t>
      </w:r>
      <w:r w:rsidR="002E17AD">
        <w:t>econo</w:t>
      </w:r>
      <w:r w:rsidR="002E17AD" w:rsidRPr="00E070EE">
        <w:t>mic resources</w:t>
      </w:r>
      <w:r w:rsidR="002F4C5B" w:rsidRPr="00E070EE">
        <w:t xml:space="preserve"> – land, labou</w:t>
      </w:r>
      <w:r w:rsidR="00AB34B4" w:rsidRPr="00E070EE">
        <w:t>r, capital and enterprise</w:t>
      </w:r>
      <w:r w:rsidR="002E17AD" w:rsidRPr="00E070EE">
        <w:t>.</w:t>
      </w:r>
    </w:p>
    <w:p w14:paraId="25EFBFFD" w14:textId="0EF81164" w:rsidR="002E17AD" w:rsidRPr="00A551E3" w:rsidRDefault="002E17AD">
      <w:pPr>
        <w:pStyle w:val="ListParagraph"/>
        <w:numPr>
          <w:ilvl w:val="0"/>
          <w:numId w:val="16"/>
        </w:numPr>
      </w:pPr>
      <w:r w:rsidRPr="00E070EE">
        <w:t xml:space="preserve">Students choose a good or service they are </w:t>
      </w:r>
      <w:r>
        <w:t xml:space="preserve">familiar with </w:t>
      </w:r>
      <w:r w:rsidR="00D06A4D">
        <w:t>and, with a partner, list the economic resources required</w:t>
      </w:r>
      <w:r w:rsidR="000F38CD">
        <w:t xml:space="preserve"> to produce the good or service</w:t>
      </w:r>
      <w:r w:rsidR="00D06A4D">
        <w:t>.</w:t>
      </w:r>
    </w:p>
    <w:p w14:paraId="71F97080" w14:textId="50F12420" w:rsidR="0015305A" w:rsidRDefault="00205DA4" w:rsidP="00D33B31">
      <w:pPr>
        <w:pStyle w:val="CSPBoldNormalNospace"/>
      </w:pPr>
      <w:r>
        <w:t>Main activities</w:t>
      </w:r>
    </w:p>
    <w:p w14:paraId="531865BB" w14:textId="41DD8E14" w:rsidR="009D4BF1" w:rsidRPr="00E070EE" w:rsidRDefault="00B660D7">
      <w:pPr>
        <w:pStyle w:val="ListParagraph"/>
        <w:numPr>
          <w:ilvl w:val="0"/>
          <w:numId w:val="16"/>
        </w:numPr>
      </w:pPr>
      <w:r w:rsidRPr="009A25B3">
        <w:t xml:space="preserve">Model </w:t>
      </w:r>
      <w:r w:rsidRPr="00E070EE">
        <w:t>the skills of constructing a retrieval chart with students</w:t>
      </w:r>
      <w:r w:rsidR="000863F2" w:rsidRPr="00E070EE">
        <w:t xml:space="preserve"> using </w:t>
      </w:r>
      <w:r w:rsidR="002F7AB2" w:rsidRPr="00E070EE">
        <w:t xml:space="preserve">the </w:t>
      </w:r>
      <w:r w:rsidR="009D4BF1" w:rsidRPr="00C67A07">
        <w:rPr>
          <w:i/>
          <w:iCs/>
        </w:rPr>
        <w:t>10 Techniques for Retrieval Practice</w:t>
      </w:r>
      <w:r w:rsidR="009D4BF1" w:rsidRPr="00E070EE">
        <w:t xml:space="preserve"> chart</w:t>
      </w:r>
      <w:r w:rsidR="00BC0148" w:rsidRPr="00E070EE">
        <w:t>.</w:t>
      </w:r>
    </w:p>
    <w:p w14:paraId="4553BCCB" w14:textId="2C8B6266" w:rsidR="00D624F1" w:rsidRPr="00E070EE" w:rsidRDefault="00D624F1">
      <w:pPr>
        <w:pStyle w:val="ListParagraph"/>
        <w:numPr>
          <w:ilvl w:val="0"/>
          <w:numId w:val="16"/>
        </w:numPr>
      </w:pPr>
      <w:r w:rsidRPr="00E070EE">
        <w:t>Show</w:t>
      </w:r>
      <w:r w:rsidR="006B31FD" w:rsidRPr="00E070EE">
        <w:t xml:space="preserve"> </w:t>
      </w:r>
      <w:r w:rsidR="009D4BF1" w:rsidRPr="001B386A">
        <w:rPr>
          <w:rFonts w:eastAsia="Calibri"/>
          <w:i/>
          <w:iCs/>
        </w:rPr>
        <w:t xml:space="preserve">The 3 Major Economic Problems – Central Economic Problems Explained with </w:t>
      </w:r>
      <w:r w:rsidR="00462B51" w:rsidRPr="001B386A">
        <w:rPr>
          <w:rFonts w:eastAsia="Calibri"/>
          <w:i/>
          <w:iCs/>
        </w:rPr>
        <w:br/>
      </w:r>
      <w:r w:rsidR="009D4BF1" w:rsidRPr="001B386A">
        <w:rPr>
          <w:rFonts w:eastAsia="Calibri"/>
          <w:i/>
          <w:iCs/>
        </w:rPr>
        <w:t>Examples</w:t>
      </w:r>
      <w:r w:rsidR="009D4BF1" w:rsidRPr="00E070EE">
        <w:rPr>
          <w:rFonts w:eastAsia="Calibri"/>
        </w:rPr>
        <w:t xml:space="preserve"> video</w:t>
      </w:r>
      <w:r w:rsidR="00BC0148" w:rsidRPr="00E070EE">
        <w:rPr>
          <w:rFonts w:eastAsia="Calibri"/>
        </w:rPr>
        <w:t>.</w:t>
      </w:r>
    </w:p>
    <w:p w14:paraId="50273C30" w14:textId="7A4AB22D" w:rsidR="007B1CE2" w:rsidRPr="00E070EE" w:rsidRDefault="008D4810">
      <w:pPr>
        <w:pStyle w:val="ListParagraph"/>
        <w:numPr>
          <w:ilvl w:val="0"/>
          <w:numId w:val="16"/>
        </w:numPr>
        <w:rPr>
          <w:rFonts w:eastAsia="Calibri"/>
        </w:rPr>
      </w:pPr>
      <w:r w:rsidRPr="00E070EE">
        <w:rPr>
          <w:rFonts w:eastAsia="Calibri"/>
        </w:rPr>
        <w:t xml:space="preserve">Students use </w:t>
      </w:r>
      <w:r w:rsidR="00DA36DC" w:rsidRPr="001B386A">
        <w:rPr>
          <w:rFonts w:eastAsia="Calibri"/>
          <w:i/>
          <w:iCs/>
        </w:rPr>
        <w:t xml:space="preserve">The 3 Major Economic Problems – Central Economic Problems Explained with Examples </w:t>
      </w:r>
      <w:r w:rsidR="00DA36DC" w:rsidRPr="00E070EE">
        <w:rPr>
          <w:rFonts w:eastAsia="Calibri"/>
        </w:rPr>
        <w:t xml:space="preserve">video </w:t>
      </w:r>
      <w:r w:rsidRPr="00E070EE">
        <w:rPr>
          <w:rFonts w:eastAsia="Calibri"/>
        </w:rPr>
        <w:t xml:space="preserve">to develop a retrieval chart </w:t>
      </w:r>
      <w:r w:rsidR="00F5692D" w:rsidRPr="00E070EE">
        <w:rPr>
          <w:rFonts w:eastAsia="Calibri"/>
        </w:rPr>
        <w:t>on the fundamental economic questions.</w:t>
      </w:r>
    </w:p>
    <w:p w14:paraId="2462ECBA" w14:textId="54099143" w:rsidR="005253B8" w:rsidRPr="00E070EE" w:rsidRDefault="000863F2">
      <w:pPr>
        <w:pStyle w:val="ListParagraph"/>
        <w:numPr>
          <w:ilvl w:val="0"/>
          <w:numId w:val="16"/>
        </w:numPr>
        <w:rPr>
          <w:rFonts w:eastAsia="Calibri"/>
          <w:lang w:eastAsia="en-US"/>
        </w:rPr>
      </w:pPr>
      <w:r w:rsidRPr="00E070EE">
        <w:t>S</w:t>
      </w:r>
      <w:r w:rsidR="00DF2D17" w:rsidRPr="00E070EE">
        <w:t>tudents to think about a good or service that is not being supplied as much as consumers may demand it</w:t>
      </w:r>
      <w:r w:rsidR="000F38CD" w:rsidRPr="00E070EE">
        <w:t xml:space="preserve"> </w:t>
      </w:r>
      <w:r w:rsidR="00DA36DC" w:rsidRPr="00E070EE">
        <w:t xml:space="preserve">(e.g. affordable housing) </w:t>
      </w:r>
      <w:r w:rsidR="000F38CD" w:rsidRPr="00E070EE">
        <w:t>and c</w:t>
      </w:r>
      <w:r w:rsidR="00DF2D17" w:rsidRPr="00E070EE">
        <w:t>onsider why this good or service is not currently being provide</w:t>
      </w:r>
      <w:r w:rsidR="00DF2D17" w:rsidRPr="00DF2D17">
        <w:t>d.</w:t>
      </w:r>
      <w:r w:rsidR="007C20A1">
        <w:t xml:space="preserve"> </w:t>
      </w:r>
      <w:r w:rsidR="00D63C5B">
        <w:t>Students develop their idea using the three basic economic questions.</w:t>
      </w:r>
      <w:r w:rsidR="007C20A1">
        <w:t xml:space="preserve"> T</w:t>
      </w:r>
      <w:r w:rsidR="00C23868">
        <w:t>eachers provide prompt</w:t>
      </w:r>
      <w:r>
        <w:t>s</w:t>
      </w:r>
      <w:r w:rsidR="00314643">
        <w:t>,</w:t>
      </w:r>
      <w:r w:rsidR="00C23868">
        <w:t xml:space="preserve"> such as</w:t>
      </w:r>
      <w:r w:rsidR="00DA36DC">
        <w:t>:</w:t>
      </w:r>
    </w:p>
    <w:p w14:paraId="188F0146" w14:textId="1EA2615C" w:rsidR="00DF2D17" w:rsidRPr="00E070EE" w:rsidRDefault="00AE3A3F">
      <w:pPr>
        <w:pStyle w:val="ListParagraph"/>
        <w:numPr>
          <w:ilvl w:val="1"/>
          <w:numId w:val="17"/>
        </w:numPr>
        <w:rPr>
          <w:rFonts w:eastAsia="Calibri"/>
        </w:rPr>
      </w:pPr>
      <w:r w:rsidRPr="00E070EE">
        <w:t>Why does the market</w:t>
      </w:r>
      <w:r w:rsidR="005253B8" w:rsidRPr="00E070EE">
        <w:t xml:space="preserve"> not always provide all the goods consumers want?</w:t>
      </w:r>
      <w:r w:rsidR="00C65AE7" w:rsidRPr="00E070EE">
        <w:t xml:space="preserve"> (e.g. high construction costs, profit motives, market failures)</w:t>
      </w:r>
      <w:r w:rsidR="001B386A">
        <w:t>.</w:t>
      </w:r>
    </w:p>
    <w:p w14:paraId="72F39C7B" w14:textId="567DC762" w:rsidR="00992DE9" w:rsidRPr="00E070EE" w:rsidRDefault="00992DE9">
      <w:pPr>
        <w:pStyle w:val="ListParagraph"/>
        <w:numPr>
          <w:ilvl w:val="1"/>
          <w:numId w:val="17"/>
        </w:numPr>
        <w:rPr>
          <w:rFonts w:eastAsia="Calibri"/>
        </w:rPr>
      </w:pPr>
      <w:r w:rsidRPr="00E070EE">
        <w:t>How do producers react in this situation?</w:t>
      </w:r>
      <w:r w:rsidR="00C65AE7" w:rsidRPr="00E070EE">
        <w:t xml:space="preserve"> (e.g. focus on luxury homes, scale back projects, increase prices)</w:t>
      </w:r>
      <w:r w:rsidR="001B386A">
        <w:t>.</w:t>
      </w:r>
    </w:p>
    <w:p w14:paraId="17636DC6" w14:textId="3256E6F3" w:rsidR="00992DE9" w:rsidRPr="00E070EE" w:rsidRDefault="00992DE9">
      <w:pPr>
        <w:pStyle w:val="ListParagraph"/>
        <w:numPr>
          <w:ilvl w:val="1"/>
          <w:numId w:val="17"/>
        </w:numPr>
        <w:rPr>
          <w:rFonts w:eastAsia="Calibri"/>
        </w:rPr>
      </w:pPr>
      <w:r w:rsidRPr="00E070EE">
        <w:t xml:space="preserve">How does this change how the </w:t>
      </w:r>
      <w:r w:rsidR="0040681B" w:rsidRPr="00E070EE">
        <w:t xml:space="preserve">fundamental economic questions are answered by </w:t>
      </w:r>
      <w:r w:rsidR="00705487" w:rsidRPr="00E070EE">
        <w:t>producers?</w:t>
      </w:r>
      <w:r w:rsidR="00C65AE7" w:rsidRPr="00E070EE">
        <w:t xml:space="preserve"> (e.g. what: luxury homes, how: reduce the size of the homes, prefabricated materials, whom: higher income individuals)</w:t>
      </w:r>
      <w:r w:rsidR="001B386A">
        <w:t>.</w:t>
      </w:r>
    </w:p>
    <w:p w14:paraId="637DD09C" w14:textId="4D37EBF2" w:rsidR="0015305A" w:rsidRPr="00113BFD" w:rsidRDefault="0015305A" w:rsidP="00D33B31">
      <w:pPr>
        <w:pStyle w:val="CSPBoldNormalNospace"/>
      </w:pPr>
      <w:r w:rsidRPr="00113BFD">
        <w:t xml:space="preserve">Review of </w:t>
      </w:r>
      <w:r w:rsidR="0014155C">
        <w:t>l</w:t>
      </w:r>
      <w:r w:rsidRPr="00113BFD">
        <w:t>earning</w:t>
      </w:r>
    </w:p>
    <w:p w14:paraId="2676D87B" w14:textId="331CEC91" w:rsidR="003C5282" w:rsidRPr="00E070EE" w:rsidRDefault="005911D7">
      <w:pPr>
        <w:pStyle w:val="ListParagraph"/>
        <w:numPr>
          <w:ilvl w:val="0"/>
          <w:numId w:val="19"/>
        </w:numPr>
      </w:pPr>
      <w:r w:rsidRPr="00E070EE">
        <w:t>In small groups, students share their findings</w:t>
      </w:r>
      <w:r w:rsidR="00EA1A7E" w:rsidRPr="00E070EE">
        <w:t>/ideas</w:t>
      </w:r>
      <w:r w:rsidRPr="00E070EE">
        <w:t xml:space="preserve"> on </w:t>
      </w:r>
      <w:r w:rsidR="00EA1A7E" w:rsidRPr="00E070EE">
        <w:t>how they would answer the three economic questions</w:t>
      </w:r>
      <w:r w:rsidR="000F38CD" w:rsidRPr="00E070EE">
        <w:t xml:space="preserve"> for a good that is not sufficiently produced by the market</w:t>
      </w:r>
      <w:r w:rsidR="00EA1A7E" w:rsidRPr="00E070EE">
        <w:t>.</w:t>
      </w:r>
      <w:r w:rsidR="003C5282" w:rsidRPr="00E070EE">
        <w:br w:type="page"/>
      </w:r>
    </w:p>
    <w:p w14:paraId="385BA074" w14:textId="34625AC9" w:rsidR="00425FAE" w:rsidRPr="00C94934" w:rsidRDefault="00425FAE" w:rsidP="00C94934">
      <w:pPr>
        <w:pStyle w:val="SCSAP-10AssessmentHeading2"/>
      </w:pPr>
      <w:r w:rsidRPr="00C94934">
        <w:lastRenderedPageBreak/>
        <w:t>Lesson 3</w:t>
      </w:r>
    </w:p>
    <w:p w14:paraId="64253725" w14:textId="4EA3FD82" w:rsidR="008D343B" w:rsidRPr="00C6501B" w:rsidRDefault="008D343B" w:rsidP="00C6501B">
      <w:r w:rsidRPr="00C6501B">
        <w:t xml:space="preserve">The Western Australian Curriculum content addressed in </w:t>
      </w:r>
      <w:r w:rsidR="001B386A">
        <w:t>this</w:t>
      </w:r>
      <w:r w:rsidRPr="00C6501B">
        <w:t xml:space="preserve"> lesson is below.</w:t>
      </w:r>
    </w:p>
    <w:p w14:paraId="35E06AC9" w14:textId="77777777" w:rsidR="0098282E" w:rsidRDefault="0098282E" w:rsidP="0098282E">
      <w:pPr>
        <w:pStyle w:val="CSPBoldNormalNospace"/>
      </w:pPr>
      <w:r>
        <w:t>Australia’s mixed market economy</w:t>
      </w:r>
    </w:p>
    <w:p w14:paraId="33574553" w14:textId="39482343" w:rsidR="00B00998" w:rsidRPr="00E070EE" w:rsidRDefault="00B00998">
      <w:pPr>
        <w:pStyle w:val="ListParagraph"/>
        <w:numPr>
          <w:ilvl w:val="0"/>
          <w:numId w:val="20"/>
        </w:numPr>
      </w:pPr>
      <w:r w:rsidRPr="00E070EE">
        <w:t>How the demand and supply model shows the interactions between consumers and businesses</w:t>
      </w:r>
    </w:p>
    <w:p w14:paraId="755F0310" w14:textId="75B3D6E2" w:rsidR="002F7AB2" w:rsidRDefault="002F7AB2" w:rsidP="002C67B8">
      <w:pPr>
        <w:pStyle w:val="CSPBoldNormalNospace"/>
        <w:rPr>
          <w:u w:color="000000"/>
        </w:rPr>
      </w:pPr>
      <w:r>
        <w:rPr>
          <w:u w:color="000000"/>
        </w:rPr>
        <w:t>Analysing</w:t>
      </w:r>
    </w:p>
    <w:p w14:paraId="7A571293" w14:textId="77777777" w:rsidR="00274B37" w:rsidRPr="00E070EE" w:rsidRDefault="00274B37">
      <w:pPr>
        <w:pStyle w:val="ListParagraph"/>
        <w:numPr>
          <w:ilvl w:val="0"/>
          <w:numId w:val="20"/>
        </w:numPr>
      </w:pPr>
      <w:r w:rsidRPr="00E070EE">
        <w:t xml:space="preserve">Translate information and/or data from one format to another </w:t>
      </w:r>
    </w:p>
    <w:p w14:paraId="4BAB1200" w14:textId="38163825" w:rsidR="002F7AB2" w:rsidRPr="00C3493A" w:rsidRDefault="002F7AB2" w:rsidP="002C67B8">
      <w:pPr>
        <w:pStyle w:val="CSPBoldNormalNospace"/>
        <w:rPr>
          <w:u w:color="000000"/>
        </w:rPr>
      </w:pPr>
      <w:r>
        <w:rPr>
          <w:u w:color="000000"/>
        </w:rPr>
        <w:t>Communicating and reflecting</w:t>
      </w:r>
    </w:p>
    <w:p w14:paraId="1A850236" w14:textId="5A7CA1C6" w:rsidR="00195220" w:rsidRPr="00E070EE" w:rsidRDefault="00195220">
      <w:pPr>
        <w:pStyle w:val="ListParagraph"/>
        <w:numPr>
          <w:ilvl w:val="0"/>
          <w:numId w:val="20"/>
        </w:numPr>
      </w:pPr>
      <w:r w:rsidRPr="00E070EE">
        <w:t xml:space="preserve">Represent information and/or data using appropriate formats to suit audience and purpose </w:t>
      </w:r>
    </w:p>
    <w:p w14:paraId="21F7128B" w14:textId="1732544E" w:rsidR="00873F5E" w:rsidRDefault="00873F5E" w:rsidP="00B7356C">
      <w:pPr>
        <w:pStyle w:val="LessonPageLinebreak"/>
      </w:pPr>
      <w:r>
        <w:tab/>
      </w:r>
    </w:p>
    <w:p w14:paraId="6F0F2AFB" w14:textId="69EAC8ED" w:rsidR="0015305A" w:rsidRPr="0015305A" w:rsidRDefault="0015305A" w:rsidP="00D33B31">
      <w:pPr>
        <w:pStyle w:val="CSPBoldNormalNospace"/>
      </w:pPr>
      <w:r w:rsidRPr="0015305A">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C6501B" w14:paraId="1151305F" w14:textId="77777777" w:rsidTr="00C6501B">
        <w:trPr>
          <w:trHeight w:val="567"/>
        </w:trPr>
        <w:tc>
          <w:tcPr>
            <w:tcW w:w="757" w:type="dxa"/>
            <w:vAlign w:val="center"/>
          </w:tcPr>
          <w:p w14:paraId="68B3D0B5" w14:textId="77777777" w:rsidR="00C6501B" w:rsidRDefault="00C6501B" w:rsidP="005C7BCE">
            <w:pPr>
              <w:spacing w:after="0" w:line="240" w:lineRule="auto"/>
              <w:jc w:val="center"/>
            </w:pPr>
            <w:r>
              <w:rPr>
                <w:noProof/>
              </w:rPr>
              <w:drawing>
                <wp:inline distT="0" distB="0" distL="0" distR="0" wp14:anchorId="6CC8ADDC" wp14:editId="69C2C1D6">
                  <wp:extent cx="277200" cy="277200"/>
                  <wp:effectExtent l="0" t="0" r="8890" b="8890"/>
                  <wp:docPr id="1112831332"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787360"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277200" cy="277200"/>
                          </a:xfrm>
                          <a:prstGeom prst="rect">
                            <a:avLst/>
                          </a:prstGeom>
                        </pic:spPr>
                      </pic:pic>
                    </a:graphicData>
                  </a:graphic>
                </wp:inline>
              </w:drawing>
            </w:r>
          </w:p>
        </w:tc>
        <w:tc>
          <w:tcPr>
            <w:tcW w:w="8313" w:type="dxa"/>
            <w:vAlign w:val="center"/>
          </w:tcPr>
          <w:p w14:paraId="555AA3F7" w14:textId="66BC8EDB" w:rsidR="00C6501B" w:rsidRDefault="00C6501B" w:rsidP="005A31D7">
            <w:pPr>
              <w:spacing w:after="0" w:line="240" w:lineRule="auto"/>
            </w:pPr>
            <w:r w:rsidRPr="00C6501B">
              <w:t xml:space="preserve">Marginal Revolution University – The Demand Curve </w:t>
            </w:r>
            <w:hyperlink r:id="rId48" w:history="1">
              <w:r w:rsidRPr="00C6501B">
                <w:rPr>
                  <w:rStyle w:val="Hyperlink"/>
                </w:rPr>
                <w:t>https://www.youtube.com/watch?v=kUPm2tMCbGE</w:t>
              </w:r>
            </w:hyperlink>
          </w:p>
        </w:tc>
      </w:tr>
      <w:tr w:rsidR="00C6501B" w14:paraId="18C2EDAE" w14:textId="77777777" w:rsidTr="00C6501B">
        <w:trPr>
          <w:trHeight w:val="567"/>
        </w:trPr>
        <w:tc>
          <w:tcPr>
            <w:tcW w:w="757" w:type="dxa"/>
            <w:vAlign w:val="center"/>
          </w:tcPr>
          <w:p w14:paraId="72B966BA" w14:textId="77777777" w:rsidR="00C6501B" w:rsidRDefault="00C6501B" w:rsidP="005C7BCE">
            <w:pPr>
              <w:spacing w:after="0" w:line="240" w:lineRule="auto"/>
              <w:jc w:val="center"/>
            </w:pPr>
            <w:r>
              <w:rPr>
                <w:noProof/>
              </w:rPr>
              <w:drawing>
                <wp:inline distT="0" distB="0" distL="0" distR="0" wp14:anchorId="6F9324C0" wp14:editId="7AF5DD2C">
                  <wp:extent cx="273600" cy="273600"/>
                  <wp:effectExtent l="0" t="0" r="0" b="0"/>
                  <wp:docPr id="1113476329"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4DA6F2F1" w14:textId="2149D8DC" w:rsidR="00C6501B" w:rsidRDefault="00C6501B" w:rsidP="005A31D7">
            <w:pPr>
              <w:spacing w:after="0" w:line="240" w:lineRule="auto"/>
            </w:pPr>
            <w:r w:rsidRPr="00C6501B">
              <w:t xml:space="preserve">Project Zero: Harvard Graduate School of Education – The 3 Whys thinking routine </w:t>
            </w:r>
            <w:hyperlink r:id="rId49" w:history="1">
              <w:r w:rsidRPr="00C6501B">
                <w:rPr>
                  <w:rStyle w:val="Hyperlink"/>
                </w:rPr>
                <w:t>https://pz.harvard.edu/resources/the-3-whys</w:t>
              </w:r>
            </w:hyperlink>
            <w:r w:rsidRPr="00C6501B">
              <w:t xml:space="preserve"> </w:t>
            </w:r>
          </w:p>
        </w:tc>
      </w:tr>
    </w:tbl>
    <w:p w14:paraId="1B3359E6" w14:textId="313163D8" w:rsidR="000863F2" w:rsidRDefault="000863F2" w:rsidP="00C6501B">
      <w:pPr>
        <w:pStyle w:val="CSPBoldNormalNospace"/>
        <w:spacing w:before="200"/>
      </w:pPr>
      <w:r>
        <w:t xml:space="preserve">Teacher </w:t>
      </w:r>
      <w:r w:rsidR="0014155C">
        <w:t>i</w:t>
      </w:r>
      <w:r>
        <w:t>nformation</w:t>
      </w:r>
    </w:p>
    <w:p w14:paraId="78E89271" w14:textId="1C294395" w:rsidR="000863F2" w:rsidRDefault="000863F2" w:rsidP="00D33B31">
      <w:pPr>
        <w:rPr>
          <w:lang w:eastAsia="en-US"/>
        </w:rPr>
      </w:pPr>
      <w:r>
        <w:rPr>
          <w:lang w:eastAsia="en-US"/>
        </w:rPr>
        <w:t xml:space="preserve">Demand can be defined as the willingness and ability of a consumer to purchase a particular good at a particular price and particular point in time. The </w:t>
      </w:r>
      <w:r w:rsidR="00314643">
        <w:rPr>
          <w:lang w:eastAsia="en-US"/>
        </w:rPr>
        <w:t xml:space="preserve">law of demand </w:t>
      </w:r>
      <w:r>
        <w:rPr>
          <w:lang w:eastAsia="en-US"/>
        </w:rPr>
        <w:t>states that as price increases the quantity demanded for that good will decrease.</w:t>
      </w:r>
    </w:p>
    <w:p w14:paraId="040E0D27" w14:textId="1F023270" w:rsidR="00C65AE7" w:rsidRPr="000863F2" w:rsidRDefault="00C65AE7" w:rsidP="00D33B31">
      <w:pPr>
        <w:rPr>
          <w:lang w:eastAsia="en-US"/>
        </w:rPr>
      </w:pPr>
      <w:r>
        <w:rPr>
          <w:lang w:eastAsia="en-US"/>
        </w:rPr>
        <w:t xml:space="preserve">Teachers </w:t>
      </w:r>
      <w:r w:rsidR="00314643">
        <w:rPr>
          <w:lang w:eastAsia="en-US"/>
        </w:rPr>
        <w:t>should</w:t>
      </w:r>
      <w:r>
        <w:rPr>
          <w:lang w:eastAsia="en-US"/>
        </w:rPr>
        <w:t xml:space="preserve"> create a three-column table with the following headings: demand, supply</w:t>
      </w:r>
      <w:r w:rsidR="00314643">
        <w:rPr>
          <w:lang w:eastAsia="en-US"/>
        </w:rPr>
        <w:t xml:space="preserve"> </w:t>
      </w:r>
      <w:r w:rsidR="00314643">
        <w:rPr>
          <w:lang w:eastAsia="en-US"/>
        </w:rPr>
        <w:br/>
        <w:t xml:space="preserve">and </w:t>
      </w:r>
      <w:r>
        <w:rPr>
          <w:lang w:eastAsia="en-US"/>
        </w:rPr>
        <w:t>equilibrium</w:t>
      </w:r>
      <w:r w:rsidR="007A235E">
        <w:rPr>
          <w:lang w:eastAsia="en-US"/>
        </w:rPr>
        <w:t>.</w:t>
      </w:r>
    </w:p>
    <w:p w14:paraId="12E8A62E" w14:textId="77777777" w:rsidR="007F6B4E" w:rsidRDefault="007F6B4E">
      <w:pPr>
        <w:spacing w:after="0" w:line="240" w:lineRule="auto"/>
        <w:rPr>
          <w:rFonts w:eastAsiaTheme="minorHAnsi"/>
          <w:b/>
          <w:lang w:eastAsia="en-US"/>
        </w:rPr>
      </w:pPr>
      <w:r>
        <w:br w:type="page"/>
      </w:r>
    </w:p>
    <w:p w14:paraId="04EB2F0F" w14:textId="6C870571" w:rsidR="0015305A" w:rsidRDefault="0015305A" w:rsidP="00D33B31">
      <w:pPr>
        <w:pStyle w:val="CSPBoldNormalNospace"/>
      </w:pPr>
      <w:r w:rsidRPr="0015305A">
        <w:lastRenderedPageBreak/>
        <w:t xml:space="preserve">Lesson </w:t>
      </w:r>
      <w:r w:rsidR="0014155C">
        <w:t>o</w:t>
      </w:r>
      <w:r w:rsidRPr="0015305A">
        <w:t>utline</w:t>
      </w:r>
    </w:p>
    <w:tbl>
      <w:tblPr>
        <w:tblStyle w:val="SCSAExemplartable"/>
        <w:tblW w:w="0" w:type="auto"/>
        <w:tblLook w:val="04A0" w:firstRow="1" w:lastRow="0" w:firstColumn="1" w:lastColumn="0" w:noHBand="0" w:noVBand="1"/>
      </w:tblPr>
      <w:tblGrid>
        <w:gridCol w:w="4530"/>
        <w:gridCol w:w="4530"/>
      </w:tblGrid>
      <w:tr w:rsidR="00257476" w14:paraId="72ED17A5"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48EBBC88" w14:textId="4D072BE4" w:rsidR="00257476" w:rsidRDefault="00257476" w:rsidP="00D33B31">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16AC8167" w14:textId="189FC616" w:rsidR="00257476" w:rsidRDefault="00257476" w:rsidP="00D33B31">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77FA5338"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7375E9CE" w14:textId="77777777" w:rsidR="00BB3FAC" w:rsidRDefault="0014098B" w:rsidP="00D33B31">
            <w:pPr>
              <w:spacing w:after="0" w:line="240" w:lineRule="auto"/>
              <w:rPr>
                <w:rFonts w:ascii="Calibri" w:eastAsia="Calibri" w:hAnsi="Calibri"/>
                <w:iCs/>
              </w:rPr>
            </w:pPr>
            <w:r w:rsidRPr="00BB3FAC">
              <w:rPr>
                <w:rFonts w:ascii="Calibri" w:eastAsia="Calibri" w:hAnsi="Calibri"/>
                <w:iCs/>
              </w:rPr>
              <w:t>Students will</w:t>
            </w:r>
            <w:r w:rsidR="00BB3FAC">
              <w:rPr>
                <w:rFonts w:ascii="Calibri" w:eastAsia="Calibri" w:hAnsi="Calibri"/>
                <w:iCs/>
              </w:rPr>
              <w:t>:</w:t>
            </w:r>
          </w:p>
          <w:p w14:paraId="0CB0FCDF" w14:textId="12C6EAF9" w:rsidR="00257476" w:rsidRPr="00E070EE" w:rsidRDefault="0014098B">
            <w:pPr>
              <w:pStyle w:val="ListParagraph"/>
              <w:numPr>
                <w:ilvl w:val="0"/>
                <w:numId w:val="21"/>
              </w:numPr>
            </w:pPr>
            <w:r w:rsidRPr="00E070EE">
              <w:t xml:space="preserve">understand the </w:t>
            </w:r>
            <w:r w:rsidR="00314643" w:rsidRPr="00E070EE">
              <w:t xml:space="preserve">law of demand </w:t>
            </w:r>
            <w:r w:rsidRPr="00E070EE">
              <w:t xml:space="preserve">and apply it to </w:t>
            </w:r>
            <w:r w:rsidR="00EF297C" w:rsidRPr="00E070EE">
              <w:t xml:space="preserve">show </w:t>
            </w:r>
            <w:r w:rsidR="009D593D" w:rsidRPr="00E070EE">
              <w:t>interactions</w:t>
            </w:r>
            <w:r w:rsidR="00EF297C" w:rsidRPr="00E070EE">
              <w:t xml:space="preserve"> between </w:t>
            </w:r>
            <w:r w:rsidR="009D593D" w:rsidRPr="00E070EE">
              <w:t>consumers and businesses</w:t>
            </w:r>
            <w:r w:rsidR="00314643" w:rsidRPr="00E070EE">
              <w:t>.</w:t>
            </w:r>
          </w:p>
        </w:tc>
        <w:tc>
          <w:tcPr>
            <w:tcW w:w="4530" w:type="dxa"/>
          </w:tcPr>
          <w:p w14:paraId="5CE47177" w14:textId="77777777" w:rsidR="00BB3FAC" w:rsidRDefault="004A0A81" w:rsidP="00D33B31">
            <w:pPr>
              <w:spacing w:after="0"/>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BB3FAC">
              <w:rPr>
                <w:rFonts w:ascii="Calibri" w:eastAsia="Calibri" w:hAnsi="Calibri"/>
                <w:iCs/>
              </w:rPr>
              <w:t>Students</w:t>
            </w:r>
            <w:r w:rsidR="0014098B" w:rsidRPr="00BB3FAC">
              <w:rPr>
                <w:rFonts w:ascii="Calibri" w:eastAsia="Calibri" w:hAnsi="Calibri"/>
                <w:iCs/>
              </w:rPr>
              <w:t xml:space="preserve"> can</w:t>
            </w:r>
            <w:r w:rsidR="00BB3FAC">
              <w:rPr>
                <w:rFonts w:ascii="Calibri" w:eastAsia="Calibri" w:hAnsi="Calibri"/>
                <w:iCs/>
              </w:rPr>
              <w:t>:</w:t>
            </w:r>
          </w:p>
          <w:p w14:paraId="27FF321A" w14:textId="76AFC280" w:rsidR="0016672A" w:rsidRPr="00E070EE" w:rsidRDefault="0016672A">
            <w:pPr>
              <w:pStyle w:val="ListParagraph"/>
              <w:numPr>
                <w:ilvl w:val="0"/>
                <w:numId w:val="22"/>
              </w:numPr>
              <w:cnfStyle w:val="000000000000" w:firstRow="0" w:lastRow="0" w:firstColumn="0" w:lastColumn="0" w:oddVBand="0" w:evenVBand="0" w:oddHBand="0" w:evenHBand="0" w:firstRowFirstColumn="0" w:firstRowLastColumn="0" w:lastRowFirstColumn="0" w:lastRowLastColumn="0"/>
            </w:pPr>
            <w:r w:rsidRPr="00E070EE">
              <w:t xml:space="preserve">create a </w:t>
            </w:r>
            <w:r w:rsidR="002848CA">
              <w:t>demand</w:t>
            </w:r>
            <w:r w:rsidRPr="00E070EE">
              <w:t xml:space="preserve"> schedule and accurately plot a demand curve</w:t>
            </w:r>
          </w:p>
          <w:p w14:paraId="7CE1A816" w14:textId="74310209" w:rsidR="00257476" w:rsidRPr="00E070EE" w:rsidRDefault="0014098B">
            <w:pPr>
              <w:pStyle w:val="ListParagraph"/>
              <w:numPr>
                <w:ilvl w:val="0"/>
                <w:numId w:val="22"/>
              </w:numPr>
              <w:cnfStyle w:val="000000000000" w:firstRow="0" w:lastRow="0" w:firstColumn="0" w:lastColumn="0" w:oddVBand="0" w:evenVBand="0" w:oddHBand="0" w:evenHBand="0" w:firstRowFirstColumn="0" w:firstRowLastColumn="0" w:lastRowFirstColumn="0" w:lastRowLastColumn="0"/>
              <w:rPr>
                <w:b/>
                <w:bCs/>
              </w:rPr>
            </w:pPr>
            <w:r w:rsidRPr="00E070EE">
              <w:t>summari</w:t>
            </w:r>
            <w:r w:rsidR="004A0A81" w:rsidRPr="00E070EE">
              <w:t>s</w:t>
            </w:r>
            <w:r w:rsidRPr="00E070EE">
              <w:t>e the relationship between price and quantity demanded</w:t>
            </w:r>
            <w:r w:rsidR="00314643" w:rsidRPr="00E070EE">
              <w:t>.</w:t>
            </w:r>
          </w:p>
        </w:tc>
      </w:tr>
    </w:tbl>
    <w:p w14:paraId="4D7901A7" w14:textId="6996C849" w:rsidR="0015305A" w:rsidRPr="0015305A" w:rsidRDefault="0015305A" w:rsidP="00D33B31">
      <w:pPr>
        <w:pStyle w:val="CSPBoldNormalNospace"/>
        <w:spacing w:before="200"/>
      </w:pPr>
      <w:r w:rsidRPr="0015305A">
        <w:t>Introduction</w:t>
      </w:r>
    </w:p>
    <w:p w14:paraId="36414E24" w14:textId="762D0194" w:rsidR="0015305A" w:rsidRDefault="00CA7A9C">
      <w:pPr>
        <w:pStyle w:val="ListParagraph"/>
        <w:numPr>
          <w:ilvl w:val="0"/>
          <w:numId w:val="21"/>
        </w:numPr>
      </w:pPr>
      <w:r w:rsidRPr="00E070EE">
        <w:t xml:space="preserve">Discuss the price of food available in the </w:t>
      </w:r>
      <w:r w:rsidR="007D3D0A" w:rsidRPr="00E070EE">
        <w:t xml:space="preserve">school </w:t>
      </w:r>
      <w:r w:rsidRPr="00E070EE">
        <w:t>canteen</w:t>
      </w:r>
      <w:r w:rsidR="007D3D0A" w:rsidRPr="00E070EE">
        <w:t xml:space="preserve">. </w:t>
      </w:r>
      <w:r w:rsidR="004D6469" w:rsidRPr="00E070EE">
        <w:t xml:space="preserve">Choose a </w:t>
      </w:r>
      <w:r w:rsidR="004D69A7" w:rsidRPr="00E070EE">
        <w:t xml:space="preserve">menu item and discuss what would happen if the price </w:t>
      </w:r>
      <w:r w:rsidR="009E13D7" w:rsidRPr="00E070EE">
        <w:t>of th</w:t>
      </w:r>
      <w:r w:rsidR="009E13D7">
        <w:t>e item w</w:t>
      </w:r>
      <w:r w:rsidR="000F38CD">
        <w:t>ere</w:t>
      </w:r>
      <w:r w:rsidR="009E13D7">
        <w:t xml:space="preserve"> to increase or decrease.</w:t>
      </w:r>
    </w:p>
    <w:p w14:paraId="002E1910" w14:textId="1106B355" w:rsidR="00205DA4" w:rsidRPr="00205DA4" w:rsidRDefault="00205DA4" w:rsidP="00D33B31">
      <w:pPr>
        <w:pStyle w:val="CSPBoldNormalNospace"/>
      </w:pPr>
      <w:r>
        <w:t>Main activities</w:t>
      </w:r>
    </w:p>
    <w:p w14:paraId="2884A5AC" w14:textId="5C06FC4F" w:rsidR="0015305A" w:rsidRPr="00E070EE" w:rsidRDefault="00794574">
      <w:pPr>
        <w:pStyle w:val="ListParagraph"/>
        <w:numPr>
          <w:ilvl w:val="0"/>
          <w:numId w:val="20"/>
        </w:numPr>
      </w:pPr>
      <w:r>
        <w:t>S</w:t>
      </w:r>
      <w:r w:rsidRPr="00E070EE">
        <w:t xml:space="preserve">how </w:t>
      </w:r>
      <w:proofErr w:type="spellStart"/>
      <w:r w:rsidRPr="00E070EE">
        <w:t>students</w:t>
      </w:r>
      <w:proofErr w:type="spellEnd"/>
      <w:r w:rsidR="009906A5" w:rsidRPr="00E070EE">
        <w:t xml:space="preserve"> </w:t>
      </w:r>
      <w:r w:rsidR="006B31FD" w:rsidRPr="00C67A07">
        <w:rPr>
          <w:i/>
          <w:iCs/>
        </w:rPr>
        <w:t>The</w:t>
      </w:r>
      <w:r w:rsidR="009906A5" w:rsidRPr="00C67A07">
        <w:rPr>
          <w:i/>
          <w:iCs/>
        </w:rPr>
        <w:t xml:space="preserve"> </w:t>
      </w:r>
      <w:r w:rsidR="00C65AE7" w:rsidRPr="00C67A07">
        <w:rPr>
          <w:i/>
          <w:iCs/>
        </w:rPr>
        <w:t>Demand Curve</w:t>
      </w:r>
      <w:r w:rsidR="00C65AE7" w:rsidRPr="00E070EE">
        <w:t xml:space="preserve"> video</w:t>
      </w:r>
      <w:r w:rsidR="00195220" w:rsidRPr="00E070EE">
        <w:t>.</w:t>
      </w:r>
    </w:p>
    <w:p w14:paraId="71129B4C" w14:textId="4C8724A4" w:rsidR="00C65AE7" w:rsidRPr="00E070EE" w:rsidRDefault="00C65AE7">
      <w:pPr>
        <w:pStyle w:val="ListParagraph"/>
        <w:numPr>
          <w:ilvl w:val="0"/>
          <w:numId w:val="20"/>
        </w:numPr>
      </w:pPr>
      <w:r w:rsidRPr="00E070EE">
        <w:t>Give students the three-column table. Explain they will be filling it in over the next three lessons</w:t>
      </w:r>
      <w:r w:rsidR="007E4CBF" w:rsidRPr="00E070EE">
        <w:t>.</w:t>
      </w:r>
    </w:p>
    <w:p w14:paraId="0C11AEC1" w14:textId="130A411D" w:rsidR="00D33B31" w:rsidRPr="00E070EE" w:rsidRDefault="007E4CBF">
      <w:pPr>
        <w:pStyle w:val="ListParagraph"/>
        <w:numPr>
          <w:ilvl w:val="0"/>
          <w:numId w:val="20"/>
        </w:numPr>
      </w:pPr>
      <w:r w:rsidRPr="00E070EE">
        <w:t>While watching</w:t>
      </w:r>
      <w:r w:rsidR="006B31FD" w:rsidRPr="00E070EE">
        <w:t xml:space="preserve"> </w:t>
      </w:r>
      <w:r w:rsidR="00C65AE7" w:rsidRPr="00C67A07">
        <w:rPr>
          <w:i/>
          <w:iCs/>
        </w:rPr>
        <w:t>The Demand Curve</w:t>
      </w:r>
      <w:r w:rsidR="00652F46" w:rsidRPr="00E070EE">
        <w:t xml:space="preserve"> video, students</w:t>
      </w:r>
      <w:r w:rsidR="002C0543" w:rsidRPr="00E070EE">
        <w:t xml:space="preserve"> make notes</w:t>
      </w:r>
      <w:r w:rsidR="00C65AE7" w:rsidRPr="00E070EE">
        <w:t xml:space="preserve"> in the demand section of their three-column table</w:t>
      </w:r>
      <w:r w:rsidR="002C0543" w:rsidRPr="00E070EE">
        <w:t xml:space="preserve"> about </w:t>
      </w:r>
      <w:r w:rsidR="00E0092D" w:rsidRPr="00E070EE">
        <w:t>what is happening in the scenario being presented and how this reflects the law of demand.</w:t>
      </w:r>
    </w:p>
    <w:p w14:paraId="655AEC61" w14:textId="43D2D60F" w:rsidR="00FA7843" w:rsidRPr="00E070EE" w:rsidRDefault="00FA7843">
      <w:pPr>
        <w:pStyle w:val="ListParagraph"/>
        <w:numPr>
          <w:ilvl w:val="0"/>
          <w:numId w:val="20"/>
        </w:numPr>
        <w:rPr>
          <w:b/>
          <w:bCs/>
        </w:rPr>
      </w:pPr>
      <w:r w:rsidRPr="00E070EE">
        <w:t xml:space="preserve">Draw the following demand </w:t>
      </w:r>
      <w:r>
        <w:t>schedule for pizzas into a graph as a model for students:</w:t>
      </w:r>
    </w:p>
    <w:tbl>
      <w:tblPr>
        <w:tblStyle w:val="SCSAExemplartable"/>
        <w:tblW w:w="0" w:type="auto"/>
        <w:tblLook w:val="04A0" w:firstRow="1" w:lastRow="0" w:firstColumn="1" w:lastColumn="0" w:noHBand="0" w:noVBand="1"/>
      </w:tblPr>
      <w:tblGrid>
        <w:gridCol w:w="4508"/>
        <w:gridCol w:w="4508"/>
      </w:tblGrid>
      <w:tr w:rsidR="00FA7843" w14:paraId="0A898F68"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3417A89C" w14:textId="64BB26FE" w:rsidR="00FA7843" w:rsidRDefault="00FA7843" w:rsidP="00FA7843">
            <w:pPr>
              <w:pStyle w:val="ListParagraph"/>
              <w:spacing w:after="0"/>
              <w:jc w:val="center"/>
              <w:rPr>
                <w:rFonts w:eastAsia="Calibri"/>
                <w:b w:val="0"/>
                <w:bCs/>
              </w:rPr>
            </w:pPr>
            <w:r>
              <w:rPr>
                <w:rFonts w:eastAsia="Calibri"/>
                <w:bCs/>
              </w:rPr>
              <w:t>Price</w:t>
            </w:r>
          </w:p>
        </w:tc>
        <w:tc>
          <w:tcPr>
            <w:tcW w:w="4508" w:type="dxa"/>
          </w:tcPr>
          <w:p w14:paraId="0AAC2EBC" w14:textId="6F544F69" w:rsidR="00FA7843" w:rsidRDefault="00FA7843" w:rsidP="00FA7843">
            <w:pPr>
              <w:pStyle w:val="ListParagraph"/>
              <w:spacing w:after="0"/>
              <w:jc w:val="center"/>
              <w:cnfStyle w:val="100000000000" w:firstRow="1" w:lastRow="0" w:firstColumn="0" w:lastColumn="0" w:oddVBand="0" w:evenVBand="0" w:oddHBand="0" w:evenHBand="0" w:firstRowFirstColumn="0" w:firstRowLastColumn="0" w:lastRowFirstColumn="0" w:lastRowLastColumn="0"/>
              <w:rPr>
                <w:rFonts w:eastAsia="Calibri"/>
                <w:b w:val="0"/>
                <w:bCs/>
              </w:rPr>
            </w:pPr>
            <w:r>
              <w:rPr>
                <w:rFonts w:eastAsia="Calibri"/>
                <w:bCs/>
              </w:rPr>
              <w:t>Quantity</w:t>
            </w:r>
          </w:p>
        </w:tc>
      </w:tr>
      <w:tr w:rsidR="00FA7843" w14:paraId="29BB373C"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5A4F4998" w14:textId="209C851D" w:rsidR="00FA7843" w:rsidRPr="00FA7843" w:rsidRDefault="00FA7843" w:rsidP="00FA7843">
            <w:pPr>
              <w:pStyle w:val="ListParagraph"/>
              <w:spacing w:after="0"/>
              <w:jc w:val="center"/>
              <w:rPr>
                <w:rFonts w:ascii="Calibri" w:eastAsia="Calibri" w:hAnsi="Calibri"/>
              </w:rPr>
            </w:pPr>
            <w:r>
              <w:rPr>
                <w:rFonts w:ascii="Calibri" w:eastAsia="Calibri" w:hAnsi="Calibri"/>
              </w:rPr>
              <w:t>$1.00</w:t>
            </w:r>
          </w:p>
        </w:tc>
        <w:tc>
          <w:tcPr>
            <w:tcW w:w="4508" w:type="dxa"/>
          </w:tcPr>
          <w:p w14:paraId="2EC72AA1" w14:textId="4DCCCB40" w:rsidR="00FA7843" w:rsidRPr="00FA7843" w:rsidRDefault="00FA7843" w:rsidP="00FA7843">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100</w:t>
            </w:r>
          </w:p>
        </w:tc>
      </w:tr>
      <w:tr w:rsidR="00FA7843" w14:paraId="36EDBB74"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0E42BCFC" w14:textId="4114C923" w:rsidR="00FA7843" w:rsidRPr="00FA7843" w:rsidRDefault="00FA7843" w:rsidP="00FA7843">
            <w:pPr>
              <w:pStyle w:val="ListParagraph"/>
              <w:spacing w:after="0"/>
              <w:jc w:val="center"/>
              <w:rPr>
                <w:rFonts w:ascii="Calibri" w:eastAsia="Calibri" w:hAnsi="Calibri"/>
              </w:rPr>
            </w:pPr>
            <w:r>
              <w:rPr>
                <w:rFonts w:ascii="Calibri" w:eastAsia="Calibri" w:hAnsi="Calibri"/>
              </w:rPr>
              <w:t>$2.00</w:t>
            </w:r>
          </w:p>
        </w:tc>
        <w:tc>
          <w:tcPr>
            <w:tcW w:w="4508" w:type="dxa"/>
          </w:tcPr>
          <w:p w14:paraId="3158CE43" w14:textId="071FEC12" w:rsidR="00FA7843" w:rsidRPr="00FA7843" w:rsidRDefault="00FA7843" w:rsidP="00FA7843">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80</w:t>
            </w:r>
          </w:p>
        </w:tc>
      </w:tr>
      <w:tr w:rsidR="00FA7843" w14:paraId="764121F1"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593D262F" w14:textId="28A3B703" w:rsidR="00FA7843" w:rsidRPr="00FA7843" w:rsidRDefault="00FA7843" w:rsidP="00FA7843">
            <w:pPr>
              <w:pStyle w:val="ListParagraph"/>
              <w:spacing w:after="0"/>
              <w:jc w:val="center"/>
              <w:rPr>
                <w:rFonts w:ascii="Calibri" w:eastAsia="Calibri" w:hAnsi="Calibri"/>
              </w:rPr>
            </w:pPr>
            <w:r>
              <w:rPr>
                <w:rFonts w:ascii="Calibri" w:eastAsia="Calibri" w:hAnsi="Calibri"/>
              </w:rPr>
              <w:t>$3.00</w:t>
            </w:r>
          </w:p>
        </w:tc>
        <w:tc>
          <w:tcPr>
            <w:tcW w:w="4508" w:type="dxa"/>
          </w:tcPr>
          <w:p w14:paraId="19EEB923" w14:textId="74E7F2B4" w:rsidR="00FA7843" w:rsidRPr="00FA7843" w:rsidRDefault="00FA7843" w:rsidP="00FA7843">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60</w:t>
            </w:r>
          </w:p>
        </w:tc>
      </w:tr>
      <w:tr w:rsidR="00FA7843" w14:paraId="3E96595D"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3BC01D87" w14:textId="7E2E696B" w:rsidR="00FA7843" w:rsidRPr="00FA7843" w:rsidRDefault="00FA7843" w:rsidP="00FA7843">
            <w:pPr>
              <w:pStyle w:val="ListParagraph"/>
              <w:spacing w:after="0"/>
              <w:jc w:val="center"/>
              <w:rPr>
                <w:rFonts w:ascii="Calibri" w:eastAsia="Calibri" w:hAnsi="Calibri"/>
              </w:rPr>
            </w:pPr>
            <w:r>
              <w:rPr>
                <w:rFonts w:ascii="Calibri" w:eastAsia="Calibri" w:hAnsi="Calibri"/>
              </w:rPr>
              <w:t>$4.00</w:t>
            </w:r>
          </w:p>
        </w:tc>
        <w:tc>
          <w:tcPr>
            <w:tcW w:w="4508" w:type="dxa"/>
          </w:tcPr>
          <w:p w14:paraId="54398B00" w14:textId="79330055" w:rsidR="00FA7843" w:rsidRPr="00FA7843" w:rsidRDefault="00FA7843" w:rsidP="00FA7843">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40</w:t>
            </w:r>
          </w:p>
        </w:tc>
      </w:tr>
      <w:tr w:rsidR="00FA7843" w14:paraId="68D02137"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28EF20E0" w14:textId="1134F778" w:rsidR="00FA7843" w:rsidRPr="00FA7843" w:rsidRDefault="00FA7843" w:rsidP="00FA7843">
            <w:pPr>
              <w:pStyle w:val="ListParagraph"/>
              <w:spacing w:after="0"/>
              <w:jc w:val="center"/>
              <w:rPr>
                <w:rFonts w:ascii="Calibri" w:eastAsia="Calibri" w:hAnsi="Calibri"/>
              </w:rPr>
            </w:pPr>
            <w:r>
              <w:rPr>
                <w:rFonts w:ascii="Calibri" w:eastAsia="Calibri" w:hAnsi="Calibri"/>
              </w:rPr>
              <w:t>$5.00</w:t>
            </w:r>
          </w:p>
        </w:tc>
        <w:tc>
          <w:tcPr>
            <w:tcW w:w="4508" w:type="dxa"/>
          </w:tcPr>
          <w:p w14:paraId="78CCEDEA" w14:textId="11BFB72B" w:rsidR="00FA7843" w:rsidRPr="00FA7843" w:rsidRDefault="00FA7843" w:rsidP="00FA7843">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20</w:t>
            </w:r>
          </w:p>
        </w:tc>
      </w:tr>
    </w:tbl>
    <w:p w14:paraId="78C30EFB" w14:textId="1D05B0D3" w:rsidR="00E0092D" w:rsidRPr="00E070EE" w:rsidRDefault="00E0092D">
      <w:pPr>
        <w:pStyle w:val="ListParagraph"/>
        <w:numPr>
          <w:ilvl w:val="0"/>
          <w:numId w:val="20"/>
        </w:numPr>
      </w:pPr>
      <w:r>
        <w:t>Revisit th</w:t>
      </w:r>
      <w:r w:rsidRPr="00E070EE">
        <w:t xml:space="preserve">e discussion from the lesson introduction. </w:t>
      </w:r>
      <w:r w:rsidR="00B83DC3" w:rsidRPr="00E070EE">
        <w:t xml:space="preserve">For the canteen menu item, ask students to </w:t>
      </w:r>
      <w:r w:rsidR="00A0575A" w:rsidRPr="00E070EE">
        <w:t xml:space="preserve">indicate whether they would be willing to purchase </w:t>
      </w:r>
      <w:r w:rsidR="00E97DA0" w:rsidRPr="00E070EE">
        <w:t>the menu item at different prices</w:t>
      </w:r>
      <w:r w:rsidR="008F37B2" w:rsidRPr="00E070EE">
        <w:t xml:space="preserve">. Students </w:t>
      </w:r>
      <w:r w:rsidR="00B83DC3" w:rsidRPr="00E070EE">
        <w:t>create a demand schedule</w:t>
      </w:r>
      <w:r w:rsidR="00426FDF" w:rsidRPr="00E070EE">
        <w:t xml:space="preserve"> and draw a demand curve</w:t>
      </w:r>
      <w:r w:rsidR="0016672A" w:rsidRPr="00E070EE">
        <w:t xml:space="preserve"> on the whiteboard</w:t>
      </w:r>
      <w:r w:rsidR="00426FDF" w:rsidRPr="00E070EE">
        <w:t>.</w:t>
      </w:r>
    </w:p>
    <w:p w14:paraId="085D99F0" w14:textId="3DA5E334" w:rsidR="00195220" w:rsidRPr="00E070EE" w:rsidRDefault="000863F2">
      <w:pPr>
        <w:pStyle w:val="ListParagraph"/>
        <w:numPr>
          <w:ilvl w:val="0"/>
          <w:numId w:val="20"/>
        </w:numPr>
        <w:rPr>
          <w:b/>
          <w:bCs/>
        </w:rPr>
      </w:pPr>
      <w:r w:rsidRPr="00E070EE">
        <w:t xml:space="preserve">Students consider situations where the </w:t>
      </w:r>
      <w:r w:rsidR="00314643" w:rsidRPr="00E070EE">
        <w:t xml:space="preserve">law of demand </w:t>
      </w:r>
      <w:r w:rsidRPr="00E070EE">
        <w:t>doesn’t seem to apply (e.g. luxury goods)</w:t>
      </w:r>
      <w:r w:rsidR="0016672A" w:rsidRPr="00E070EE">
        <w:t>.</w:t>
      </w:r>
      <w:r w:rsidRPr="00E070EE">
        <w:t xml:space="preserve"> Discuss why this may be t</w:t>
      </w:r>
      <w:r w:rsidRPr="0016672A">
        <w:t>he case.</w:t>
      </w:r>
    </w:p>
    <w:p w14:paraId="1D69DBE3" w14:textId="70D0AB06" w:rsidR="0015305A" w:rsidRPr="0015305A" w:rsidRDefault="0015305A" w:rsidP="00D33B31">
      <w:pPr>
        <w:pStyle w:val="CSPBoldNormalNospace"/>
      </w:pPr>
      <w:r w:rsidRPr="0015305A">
        <w:t xml:space="preserve">Review of </w:t>
      </w:r>
      <w:r w:rsidR="00385254">
        <w:t>l</w:t>
      </w:r>
      <w:r w:rsidRPr="0015305A">
        <w:t>earning</w:t>
      </w:r>
    </w:p>
    <w:p w14:paraId="0FB98240" w14:textId="2C76938B" w:rsidR="00425FAE" w:rsidRPr="00B90AB2" w:rsidRDefault="00B90AB2">
      <w:pPr>
        <w:pStyle w:val="ListParagraph"/>
        <w:numPr>
          <w:ilvl w:val="0"/>
          <w:numId w:val="42"/>
        </w:numPr>
      </w:pPr>
      <w:r w:rsidRPr="00E070EE">
        <w:t xml:space="preserve">Students </w:t>
      </w:r>
      <w:r w:rsidR="000863F2" w:rsidRPr="00E070EE">
        <w:t>complete</w:t>
      </w:r>
      <w:r w:rsidR="008E3347" w:rsidRPr="00E070EE">
        <w:t xml:space="preserve"> </w:t>
      </w:r>
      <w:r w:rsidR="000863F2" w:rsidRPr="00C67A07">
        <w:rPr>
          <w:i/>
          <w:iCs/>
        </w:rPr>
        <w:t xml:space="preserve">The </w:t>
      </w:r>
      <w:r w:rsidR="004A637B" w:rsidRPr="00C67A07">
        <w:rPr>
          <w:i/>
          <w:iCs/>
        </w:rPr>
        <w:t xml:space="preserve">3 </w:t>
      </w:r>
      <w:r w:rsidR="000863F2" w:rsidRPr="00C67A07">
        <w:rPr>
          <w:i/>
          <w:iCs/>
        </w:rPr>
        <w:t>Whys</w:t>
      </w:r>
      <w:r w:rsidR="00452B46" w:rsidRPr="00E070EE">
        <w:t xml:space="preserve"> thinking routine for the conce</w:t>
      </w:r>
      <w:r w:rsidR="00452B46">
        <w:t>pt of demand</w:t>
      </w:r>
      <w:r w:rsidR="005923F4" w:rsidRPr="00452B46">
        <w:t>.</w:t>
      </w:r>
      <w:r w:rsidR="00425FAE" w:rsidRPr="00B90AB2">
        <w:br w:type="page"/>
      </w:r>
    </w:p>
    <w:p w14:paraId="5AC68DB7" w14:textId="17FB51A7" w:rsidR="0058334D" w:rsidRPr="00C94934" w:rsidRDefault="0007005C" w:rsidP="00C94934">
      <w:pPr>
        <w:pStyle w:val="SCSAP-10AssessmentHeading2"/>
      </w:pPr>
      <w:r w:rsidRPr="00C94934">
        <w:lastRenderedPageBreak/>
        <w:t>Lesson 4</w:t>
      </w:r>
    </w:p>
    <w:p w14:paraId="6020DADB" w14:textId="64BCD8EA" w:rsidR="00CC3D0F" w:rsidRPr="00C6501B" w:rsidRDefault="00CC3D0F" w:rsidP="00C6501B">
      <w:r w:rsidRPr="00C6501B">
        <w:t xml:space="preserve">The Western Australian Curriculum content addressed in </w:t>
      </w:r>
      <w:r w:rsidR="00C67A07">
        <w:t>this</w:t>
      </w:r>
      <w:r w:rsidRPr="00C6501B">
        <w:t xml:space="preserve"> lesson is below.</w:t>
      </w:r>
    </w:p>
    <w:p w14:paraId="7D6D5F48" w14:textId="77777777" w:rsidR="0098282E" w:rsidRDefault="0098282E" w:rsidP="0098282E">
      <w:pPr>
        <w:pStyle w:val="CSPBoldNormalNospace"/>
      </w:pPr>
      <w:r>
        <w:t>Australia’s mixed market economy</w:t>
      </w:r>
    </w:p>
    <w:p w14:paraId="36A4BC34" w14:textId="6724FC3E" w:rsidR="0015305A" w:rsidRPr="00E070EE" w:rsidRDefault="001D2A05">
      <w:pPr>
        <w:pStyle w:val="ListParagraph"/>
        <w:numPr>
          <w:ilvl w:val="0"/>
          <w:numId w:val="23"/>
        </w:numPr>
        <w:rPr>
          <w:u w:color="000000"/>
        </w:rPr>
      </w:pPr>
      <w:r w:rsidRPr="00E070EE">
        <w:rPr>
          <w:u w:color="000000"/>
        </w:rPr>
        <w:t>How the demand and supply model shows the interactions between consumers and businesses</w:t>
      </w:r>
    </w:p>
    <w:p w14:paraId="5EB6D8C6" w14:textId="5B8CD368" w:rsidR="007F6B4E" w:rsidRDefault="007F6B4E" w:rsidP="002C67B8">
      <w:pPr>
        <w:pStyle w:val="CSPBoldNormalNospace"/>
      </w:pPr>
      <w:r>
        <w:t>Analysing</w:t>
      </w:r>
    </w:p>
    <w:p w14:paraId="0A583B06" w14:textId="3726988B" w:rsidR="00452B46" w:rsidRPr="00274B37" w:rsidRDefault="00452B46">
      <w:pPr>
        <w:pStyle w:val="ListParagraph"/>
        <w:numPr>
          <w:ilvl w:val="0"/>
          <w:numId w:val="23"/>
        </w:numPr>
      </w:pPr>
      <w:r w:rsidRPr="00274B37">
        <w:t xml:space="preserve">Translate information and/or data from one format to another </w:t>
      </w:r>
    </w:p>
    <w:p w14:paraId="441F75A2" w14:textId="77777777" w:rsidR="00FE680D" w:rsidRPr="00C3493A" w:rsidRDefault="00FE680D" w:rsidP="00FE680D">
      <w:pPr>
        <w:pStyle w:val="CSPBoldNormalNospace"/>
        <w:rPr>
          <w:u w:color="000000"/>
        </w:rPr>
      </w:pPr>
      <w:r>
        <w:rPr>
          <w:u w:color="000000"/>
        </w:rPr>
        <w:t>Communicating and reflecting</w:t>
      </w:r>
    </w:p>
    <w:p w14:paraId="05F08E23" w14:textId="77777777" w:rsidR="00FE680D" w:rsidRPr="00E070EE" w:rsidRDefault="00FE680D" w:rsidP="00FE680D">
      <w:pPr>
        <w:pStyle w:val="ListParagraph"/>
        <w:numPr>
          <w:ilvl w:val="0"/>
          <w:numId w:val="20"/>
        </w:numPr>
      </w:pPr>
      <w:r w:rsidRPr="00E070EE">
        <w:t xml:space="preserve">Represent information and/or data using appropriate formats to suit audience and purpose </w:t>
      </w:r>
    </w:p>
    <w:p w14:paraId="79A125EA" w14:textId="03843E99" w:rsidR="007F6B4E" w:rsidRDefault="007F6B4E" w:rsidP="00B7356C">
      <w:pPr>
        <w:pStyle w:val="LessonPageLinebreak"/>
      </w:pPr>
      <w:r>
        <w:tab/>
      </w:r>
    </w:p>
    <w:p w14:paraId="68D4E3FD" w14:textId="41306BB7" w:rsidR="0015305A" w:rsidRPr="005D0D92" w:rsidRDefault="0015305A" w:rsidP="00D33B31">
      <w:pPr>
        <w:pStyle w:val="CSPBoldNormalNospace"/>
      </w:pPr>
      <w:r w:rsidRPr="005D0D92">
        <w:t>Resource</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C6501B" w14:paraId="2274BC40" w14:textId="77777777" w:rsidTr="00C6501B">
        <w:trPr>
          <w:trHeight w:val="567"/>
        </w:trPr>
        <w:tc>
          <w:tcPr>
            <w:tcW w:w="757" w:type="dxa"/>
            <w:vAlign w:val="center"/>
          </w:tcPr>
          <w:p w14:paraId="09CDA14B" w14:textId="77777777" w:rsidR="00C6501B" w:rsidRDefault="00C6501B" w:rsidP="005C7BCE">
            <w:pPr>
              <w:spacing w:after="0" w:line="240" w:lineRule="auto"/>
              <w:jc w:val="center"/>
            </w:pPr>
            <w:r>
              <w:rPr>
                <w:noProof/>
              </w:rPr>
              <w:drawing>
                <wp:inline distT="0" distB="0" distL="0" distR="0" wp14:anchorId="15367FB6" wp14:editId="66CE19E5">
                  <wp:extent cx="277200" cy="277200"/>
                  <wp:effectExtent l="0" t="0" r="8890" b="8890"/>
                  <wp:docPr id="839015023"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787360"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277200" cy="277200"/>
                          </a:xfrm>
                          <a:prstGeom prst="rect">
                            <a:avLst/>
                          </a:prstGeom>
                        </pic:spPr>
                      </pic:pic>
                    </a:graphicData>
                  </a:graphic>
                </wp:inline>
              </w:drawing>
            </w:r>
          </w:p>
        </w:tc>
        <w:tc>
          <w:tcPr>
            <w:tcW w:w="8313" w:type="dxa"/>
            <w:vAlign w:val="center"/>
          </w:tcPr>
          <w:p w14:paraId="30B17225" w14:textId="3990EEA4" w:rsidR="00C6501B" w:rsidRDefault="00C6501B" w:rsidP="005A31D7">
            <w:pPr>
              <w:spacing w:after="0" w:line="240" w:lineRule="auto"/>
            </w:pPr>
            <w:r w:rsidRPr="00C6501B">
              <w:t xml:space="preserve">Marginal Revolution University – The Supply Curve </w:t>
            </w:r>
            <w:hyperlink r:id="rId50" w:history="1">
              <w:r w:rsidRPr="00C6501B">
                <w:rPr>
                  <w:rStyle w:val="Hyperlink"/>
                </w:rPr>
                <w:t>https://www.youtube.com/watch?v=nKvrbOq1OfI</w:t>
              </w:r>
            </w:hyperlink>
          </w:p>
        </w:tc>
      </w:tr>
    </w:tbl>
    <w:p w14:paraId="59B10475" w14:textId="77777777" w:rsidR="003C3F01" w:rsidRDefault="003C3F01">
      <w:pPr>
        <w:spacing w:after="0" w:line="240" w:lineRule="auto"/>
        <w:rPr>
          <w:rFonts w:eastAsiaTheme="minorHAnsi"/>
          <w:b/>
          <w:lang w:eastAsia="en-US"/>
        </w:rPr>
      </w:pPr>
      <w:r>
        <w:br w:type="page"/>
      </w:r>
    </w:p>
    <w:p w14:paraId="4595E040" w14:textId="4B38B628" w:rsidR="0015305A" w:rsidRDefault="0015305A" w:rsidP="00D33B31">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15493874"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2EBD9198" w14:textId="1532E5F3" w:rsidR="00257476" w:rsidRDefault="00257476" w:rsidP="00D33B31">
            <w:pPr>
              <w:spacing w:after="0"/>
              <w:rPr>
                <w:b w:val="0"/>
              </w:rPr>
            </w:pPr>
            <w:r>
              <w:t xml:space="preserve">Learning </w:t>
            </w:r>
            <w:r w:rsidR="00385254">
              <w:t>i</w:t>
            </w:r>
            <w:r>
              <w:t>ntention/s</w:t>
            </w:r>
          </w:p>
        </w:tc>
        <w:tc>
          <w:tcPr>
            <w:tcW w:w="4530" w:type="dxa"/>
          </w:tcPr>
          <w:p w14:paraId="39874405" w14:textId="6D91049A" w:rsidR="00257476" w:rsidRDefault="00257476" w:rsidP="00D33B31">
            <w:pPr>
              <w:spacing w:after="0"/>
              <w:cnfStyle w:val="100000000000" w:firstRow="1" w:lastRow="0" w:firstColumn="0" w:lastColumn="0" w:oddVBand="0" w:evenVBand="0" w:oddHBand="0" w:evenHBand="0" w:firstRowFirstColumn="0" w:firstRowLastColumn="0" w:lastRowFirstColumn="0" w:lastRowLastColumn="0"/>
              <w:rPr>
                <w:b w:val="0"/>
              </w:rPr>
            </w:pPr>
            <w:r>
              <w:t xml:space="preserve">Success </w:t>
            </w:r>
            <w:r w:rsidR="00385254">
              <w:t>c</w:t>
            </w:r>
            <w:r>
              <w:t>riteria</w:t>
            </w:r>
          </w:p>
        </w:tc>
      </w:tr>
      <w:tr w:rsidR="00257476" w:rsidRPr="00041411" w14:paraId="41625680"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660245DE" w14:textId="77777777" w:rsidR="00BB3FAC" w:rsidRPr="00E070EE" w:rsidRDefault="006C78FD" w:rsidP="00E070EE">
            <w:pPr>
              <w:spacing w:after="0"/>
            </w:pPr>
            <w:r w:rsidRPr="00E070EE">
              <w:t>Students will</w:t>
            </w:r>
            <w:r w:rsidR="00BB3FAC" w:rsidRPr="00E070EE">
              <w:t>:</w:t>
            </w:r>
          </w:p>
          <w:p w14:paraId="35077C4E" w14:textId="47A7784D" w:rsidR="00257476" w:rsidRPr="00E070EE" w:rsidRDefault="006C78FD">
            <w:pPr>
              <w:pStyle w:val="ListParagraph"/>
              <w:numPr>
                <w:ilvl w:val="0"/>
                <w:numId w:val="23"/>
              </w:numPr>
            </w:pPr>
            <w:r w:rsidRPr="00E070EE">
              <w:t xml:space="preserve">understand the </w:t>
            </w:r>
            <w:r w:rsidR="00C67A07" w:rsidRPr="00E070EE">
              <w:t xml:space="preserve">law of supply </w:t>
            </w:r>
            <w:r w:rsidRPr="00E070EE">
              <w:t xml:space="preserve">and apply it to analyse </w:t>
            </w:r>
            <w:r w:rsidR="009D593D" w:rsidRPr="00E070EE">
              <w:t>the interactions between consumers and businesses</w:t>
            </w:r>
            <w:r w:rsidR="00314643" w:rsidRPr="00E070EE">
              <w:t>.</w:t>
            </w:r>
          </w:p>
        </w:tc>
        <w:tc>
          <w:tcPr>
            <w:tcW w:w="4530" w:type="dxa"/>
          </w:tcPr>
          <w:p w14:paraId="058C6DF9" w14:textId="77777777" w:rsidR="00BB3FAC" w:rsidRPr="00E070EE" w:rsidRDefault="004A0A81" w:rsidP="00E070EE">
            <w:pPr>
              <w:spacing w:after="0"/>
              <w:cnfStyle w:val="000000000000" w:firstRow="0" w:lastRow="0" w:firstColumn="0" w:lastColumn="0" w:oddVBand="0" w:evenVBand="0" w:oddHBand="0" w:evenHBand="0" w:firstRowFirstColumn="0" w:firstRowLastColumn="0" w:lastRowFirstColumn="0" w:lastRowLastColumn="0"/>
            </w:pPr>
            <w:r w:rsidRPr="00E070EE">
              <w:t>Students</w:t>
            </w:r>
            <w:r w:rsidR="000E054C" w:rsidRPr="00E070EE">
              <w:t xml:space="preserve"> can</w:t>
            </w:r>
            <w:r w:rsidR="00BB3FAC" w:rsidRPr="00E070EE">
              <w:t>:</w:t>
            </w:r>
          </w:p>
          <w:p w14:paraId="67E2906C" w14:textId="6267B610" w:rsidR="000E054C" w:rsidRPr="00E070EE" w:rsidRDefault="000E054C">
            <w:pPr>
              <w:pStyle w:val="ListParagraph"/>
              <w:numPr>
                <w:ilvl w:val="0"/>
                <w:numId w:val="23"/>
              </w:numPr>
              <w:cnfStyle w:val="000000000000" w:firstRow="0" w:lastRow="0" w:firstColumn="0" w:lastColumn="0" w:oddVBand="0" w:evenVBand="0" w:oddHBand="0" w:evenHBand="0" w:firstRowFirstColumn="0" w:firstRowLastColumn="0" w:lastRowFirstColumn="0" w:lastRowLastColumn="0"/>
            </w:pPr>
            <w:r w:rsidRPr="00E070EE">
              <w:t>create a supply schedule and accurately plot a supply curve based on different pay rates for a specific job or task</w:t>
            </w:r>
          </w:p>
          <w:p w14:paraId="7B387EB8" w14:textId="3F49A16F" w:rsidR="00257476" w:rsidRPr="00E070EE" w:rsidRDefault="000E054C">
            <w:pPr>
              <w:pStyle w:val="ListParagraph"/>
              <w:numPr>
                <w:ilvl w:val="0"/>
                <w:numId w:val="23"/>
              </w:numPr>
              <w:cnfStyle w:val="000000000000" w:firstRow="0" w:lastRow="0" w:firstColumn="0" w:lastColumn="0" w:oddVBand="0" w:evenVBand="0" w:oddHBand="0" w:evenHBand="0" w:firstRowFirstColumn="0" w:firstRowLastColumn="0" w:lastRowFirstColumn="0" w:lastRowLastColumn="0"/>
            </w:pPr>
            <w:r w:rsidRPr="00E070EE">
              <w:t>distinguish between supply and demand statements by categori</w:t>
            </w:r>
            <w:r w:rsidR="004A0A81" w:rsidRPr="00E070EE">
              <w:t>s</w:t>
            </w:r>
            <w:r w:rsidRPr="00E070EE">
              <w:t>ing them correctly</w:t>
            </w:r>
            <w:r w:rsidR="00314643" w:rsidRPr="00E070EE">
              <w:t>.</w:t>
            </w:r>
          </w:p>
        </w:tc>
      </w:tr>
    </w:tbl>
    <w:p w14:paraId="21C8CCD2" w14:textId="184D1BE8" w:rsidR="0015305A" w:rsidRPr="005D0D92" w:rsidRDefault="0015305A" w:rsidP="00D33B31">
      <w:pPr>
        <w:pStyle w:val="CSPBoldNormalNospace"/>
        <w:spacing w:before="200"/>
      </w:pPr>
      <w:r w:rsidRPr="005D0D92">
        <w:t>Introduction</w:t>
      </w:r>
    </w:p>
    <w:p w14:paraId="2F665866" w14:textId="44652CA0" w:rsidR="0015305A" w:rsidRPr="00235862" w:rsidRDefault="00056817">
      <w:pPr>
        <w:pStyle w:val="ListParagraph"/>
        <w:numPr>
          <w:ilvl w:val="0"/>
          <w:numId w:val="23"/>
        </w:numPr>
      </w:pPr>
      <w:r w:rsidRPr="00235862">
        <w:t>Discuss with students</w:t>
      </w:r>
      <w:r w:rsidR="00235862" w:rsidRPr="00235862">
        <w:t xml:space="preserve"> about the ways in which they supply their labour (e.g. part</w:t>
      </w:r>
      <w:r w:rsidR="00C67A07">
        <w:t>-</w:t>
      </w:r>
      <w:r w:rsidR="00235862" w:rsidRPr="00235862">
        <w:t>time job, helping at home etc.)</w:t>
      </w:r>
      <w:r w:rsidR="00285338">
        <w:t xml:space="preserve"> and what they get paid for that work (e.g. wages, pocket money)</w:t>
      </w:r>
      <w:r w:rsidR="00235862">
        <w:t>.</w:t>
      </w:r>
      <w:r w:rsidR="00C258AC">
        <w:t xml:space="preserve"> Relate this to the concept of supply by asking them how many hours </w:t>
      </w:r>
      <w:r w:rsidR="009A5CD3">
        <w:t>they would be willing to work for different pay rates.</w:t>
      </w:r>
      <w:r w:rsidR="00235862">
        <w:t xml:space="preserve"> </w:t>
      </w:r>
    </w:p>
    <w:p w14:paraId="045A1F2B" w14:textId="10D49DCD" w:rsidR="0015305A" w:rsidRDefault="00205DA4" w:rsidP="00D33B31">
      <w:pPr>
        <w:pStyle w:val="CSPBoldNormalNospace"/>
      </w:pPr>
      <w:r>
        <w:t>Main activities</w:t>
      </w:r>
    </w:p>
    <w:p w14:paraId="106A6D7F" w14:textId="786DC6F8" w:rsidR="0015305A" w:rsidRPr="00CC2E05" w:rsidRDefault="00CC2E05">
      <w:pPr>
        <w:pStyle w:val="ListParagraph"/>
        <w:numPr>
          <w:ilvl w:val="0"/>
          <w:numId w:val="23"/>
        </w:numPr>
      </w:pPr>
      <w:r>
        <w:t xml:space="preserve">Show </w:t>
      </w:r>
      <w:proofErr w:type="spellStart"/>
      <w:r w:rsidR="00B70C9D">
        <w:t>students</w:t>
      </w:r>
      <w:proofErr w:type="spellEnd"/>
      <w:r>
        <w:t xml:space="preserve"> </w:t>
      </w:r>
      <w:r w:rsidR="00B70C9D" w:rsidRPr="00E070EE">
        <w:rPr>
          <w:i/>
          <w:iCs/>
        </w:rPr>
        <w:t>The Supply Curve</w:t>
      </w:r>
      <w:r>
        <w:t xml:space="preserve"> video.</w:t>
      </w:r>
    </w:p>
    <w:p w14:paraId="65B22765" w14:textId="1C55738E" w:rsidR="00971731" w:rsidRPr="00E070EE" w:rsidRDefault="007E4CBF">
      <w:pPr>
        <w:pStyle w:val="ListParagraph"/>
        <w:numPr>
          <w:ilvl w:val="0"/>
          <w:numId w:val="23"/>
        </w:numPr>
        <w:rPr>
          <w:b/>
          <w:bCs/>
        </w:rPr>
      </w:pPr>
      <w:r>
        <w:t xml:space="preserve">While watching </w:t>
      </w:r>
      <w:r w:rsidR="00971731">
        <w:t xml:space="preserve">the video, students make notes about what is happening in the scenario being presented and how this reflects </w:t>
      </w:r>
      <w:r w:rsidR="00C67A07">
        <w:t>the law of supply.</w:t>
      </w:r>
    </w:p>
    <w:p w14:paraId="7264B212" w14:textId="040C82E3" w:rsidR="00B70C9D" w:rsidRPr="00E070EE" w:rsidRDefault="00B70C9D">
      <w:pPr>
        <w:pStyle w:val="ListParagraph"/>
        <w:numPr>
          <w:ilvl w:val="0"/>
          <w:numId w:val="23"/>
        </w:numPr>
        <w:rPr>
          <w:b/>
          <w:bCs/>
        </w:rPr>
      </w:pPr>
      <w:r>
        <w:t>Draw the following supply schedule for pizzas into a graph as a model for students:</w:t>
      </w:r>
    </w:p>
    <w:tbl>
      <w:tblPr>
        <w:tblStyle w:val="SCSAExemplartable"/>
        <w:tblW w:w="0" w:type="auto"/>
        <w:tblLook w:val="04A0" w:firstRow="1" w:lastRow="0" w:firstColumn="1" w:lastColumn="0" w:noHBand="0" w:noVBand="1"/>
      </w:tblPr>
      <w:tblGrid>
        <w:gridCol w:w="4508"/>
        <w:gridCol w:w="4508"/>
      </w:tblGrid>
      <w:tr w:rsidR="00B70C9D" w14:paraId="375B1A78"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1C1061C4" w14:textId="77777777" w:rsidR="00B70C9D" w:rsidRDefault="00B70C9D" w:rsidP="00930D08">
            <w:pPr>
              <w:pStyle w:val="ListParagraph"/>
              <w:spacing w:after="0"/>
              <w:jc w:val="center"/>
              <w:rPr>
                <w:rFonts w:eastAsia="Calibri"/>
                <w:b w:val="0"/>
                <w:bCs/>
              </w:rPr>
            </w:pPr>
            <w:r>
              <w:rPr>
                <w:rFonts w:eastAsia="Calibri"/>
                <w:bCs/>
              </w:rPr>
              <w:t>Price</w:t>
            </w:r>
          </w:p>
        </w:tc>
        <w:tc>
          <w:tcPr>
            <w:tcW w:w="4508" w:type="dxa"/>
          </w:tcPr>
          <w:p w14:paraId="3B834E2E" w14:textId="77777777" w:rsidR="00B70C9D" w:rsidRDefault="00B70C9D" w:rsidP="00930D08">
            <w:pPr>
              <w:pStyle w:val="ListParagraph"/>
              <w:spacing w:after="0"/>
              <w:jc w:val="center"/>
              <w:cnfStyle w:val="100000000000" w:firstRow="1" w:lastRow="0" w:firstColumn="0" w:lastColumn="0" w:oddVBand="0" w:evenVBand="0" w:oddHBand="0" w:evenHBand="0" w:firstRowFirstColumn="0" w:firstRowLastColumn="0" w:lastRowFirstColumn="0" w:lastRowLastColumn="0"/>
              <w:rPr>
                <w:rFonts w:eastAsia="Calibri"/>
                <w:b w:val="0"/>
                <w:bCs/>
              </w:rPr>
            </w:pPr>
            <w:r>
              <w:rPr>
                <w:rFonts w:eastAsia="Calibri"/>
                <w:bCs/>
              </w:rPr>
              <w:t>Quantity</w:t>
            </w:r>
          </w:p>
        </w:tc>
      </w:tr>
      <w:tr w:rsidR="00B70C9D" w14:paraId="23C68A60"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3D134CAE" w14:textId="3139B8C4" w:rsidR="00B70C9D" w:rsidRPr="00FA7843" w:rsidRDefault="00B70C9D" w:rsidP="00930D08">
            <w:pPr>
              <w:pStyle w:val="ListParagraph"/>
              <w:spacing w:after="0"/>
              <w:jc w:val="center"/>
              <w:rPr>
                <w:rFonts w:ascii="Calibri" w:eastAsia="Calibri" w:hAnsi="Calibri"/>
              </w:rPr>
            </w:pPr>
            <w:r>
              <w:rPr>
                <w:rFonts w:ascii="Calibri" w:eastAsia="Calibri" w:hAnsi="Calibri"/>
              </w:rPr>
              <w:t>$1.00</w:t>
            </w:r>
          </w:p>
        </w:tc>
        <w:tc>
          <w:tcPr>
            <w:tcW w:w="4508" w:type="dxa"/>
          </w:tcPr>
          <w:p w14:paraId="287175F2" w14:textId="4A111AD3" w:rsidR="00B70C9D" w:rsidRPr="00FA7843" w:rsidRDefault="00B70C9D" w:rsidP="00930D08">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20</w:t>
            </w:r>
          </w:p>
        </w:tc>
      </w:tr>
      <w:tr w:rsidR="00B70C9D" w14:paraId="1912E638"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12B746F7" w14:textId="194237C1" w:rsidR="00B70C9D" w:rsidRPr="00FA7843" w:rsidRDefault="00B70C9D" w:rsidP="00930D08">
            <w:pPr>
              <w:pStyle w:val="ListParagraph"/>
              <w:spacing w:after="0"/>
              <w:jc w:val="center"/>
              <w:rPr>
                <w:rFonts w:ascii="Calibri" w:eastAsia="Calibri" w:hAnsi="Calibri"/>
              </w:rPr>
            </w:pPr>
            <w:r>
              <w:rPr>
                <w:rFonts w:ascii="Calibri" w:eastAsia="Calibri" w:hAnsi="Calibri"/>
              </w:rPr>
              <w:t>$2.00</w:t>
            </w:r>
          </w:p>
        </w:tc>
        <w:tc>
          <w:tcPr>
            <w:tcW w:w="4508" w:type="dxa"/>
          </w:tcPr>
          <w:p w14:paraId="1C2A2D27" w14:textId="44DE711B" w:rsidR="00B70C9D" w:rsidRPr="00FA7843" w:rsidRDefault="00B70C9D" w:rsidP="00930D08">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40</w:t>
            </w:r>
          </w:p>
        </w:tc>
      </w:tr>
      <w:tr w:rsidR="00B70C9D" w14:paraId="0B6E2F16"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0516BCE7" w14:textId="5C50CD1D" w:rsidR="00B70C9D" w:rsidRPr="00FA7843" w:rsidRDefault="00B70C9D" w:rsidP="00930D08">
            <w:pPr>
              <w:pStyle w:val="ListParagraph"/>
              <w:spacing w:after="0"/>
              <w:jc w:val="center"/>
              <w:rPr>
                <w:rFonts w:ascii="Calibri" w:eastAsia="Calibri" w:hAnsi="Calibri"/>
              </w:rPr>
            </w:pPr>
            <w:r>
              <w:rPr>
                <w:rFonts w:ascii="Calibri" w:eastAsia="Calibri" w:hAnsi="Calibri"/>
              </w:rPr>
              <w:t>$3.00</w:t>
            </w:r>
          </w:p>
        </w:tc>
        <w:tc>
          <w:tcPr>
            <w:tcW w:w="4508" w:type="dxa"/>
          </w:tcPr>
          <w:p w14:paraId="54599321" w14:textId="0C38490B" w:rsidR="00B70C9D" w:rsidRPr="00FA7843" w:rsidRDefault="00B70C9D" w:rsidP="00930D08">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60</w:t>
            </w:r>
          </w:p>
        </w:tc>
      </w:tr>
      <w:tr w:rsidR="00B70C9D" w14:paraId="56DE2F9A"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1D110728" w14:textId="3DF0C120" w:rsidR="00B70C9D" w:rsidRPr="00FA7843" w:rsidRDefault="00B70C9D" w:rsidP="00930D08">
            <w:pPr>
              <w:pStyle w:val="ListParagraph"/>
              <w:spacing w:after="0"/>
              <w:jc w:val="center"/>
              <w:rPr>
                <w:rFonts w:ascii="Calibri" w:eastAsia="Calibri" w:hAnsi="Calibri"/>
              </w:rPr>
            </w:pPr>
            <w:r>
              <w:rPr>
                <w:rFonts w:ascii="Calibri" w:eastAsia="Calibri" w:hAnsi="Calibri"/>
              </w:rPr>
              <w:t>$4.00</w:t>
            </w:r>
          </w:p>
        </w:tc>
        <w:tc>
          <w:tcPr>
            <w:tcW w:w="4508" w:type="dxa"/>
          </w:tcPr>
          <w:p w14:paraId="314C4ACC" w14:textId="2CB3045D" w:rsidR="00B70C9D" w:rsidRPr="00FA7843" w:rsidRDefault="00B70C9D" w:rsidP="00930D08">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80</w:t>
            </w:r>
          </w:p>
        </w:tc>
      </w:tr>
      <w:tr w:rsidR="00B70C9D" w14:paraId="20F8B73A" w14:textId="77777777" w:rsidTr="00C94934">
        <w:tc>
          <w:tcPr>
            <w:cnfStyle w:val="001000000000" w:firstRow="0" w:lastRow="0" w:firstColumn="1" w:lastColumn="0" w:oddVBand="0" w:evenVBand="0" w:oddHBand="0" w:evenHBand="0" w:firstRowFirstColumn="0" w:firstRowLastColumn="0" w:lastRowFirstColumn="0" w:lastRowLastColumn="0"/>
            <w:tcW w:w="4508" w:type="dxa"/>
          </w:tcPr>
          <w:p w14:paraId="24D50954" w14:textId="798C184A" w:rsidR="00B70C9D" w:rsidRPr="00FA7843" w:rsidRDefault="00B70C9D" w:rsidP="00930D08">
            <w:pPr>
              <w:pStyle w:val="ListParagraph"/>
              <w:spacing w:after="0"/>
              <w:jc w:val="center"/>
              <w:rPr>
                <w:rFonts w:ascii="Calibri" w:eastAsia="Calibri" w:hAnsi="Calibri"/>
              </w:rPr>
            </w:pPr>
            <w:r>
              <w:rPr>
                <w:rFonts w:ascii="Calibri" w:eastAsia="Calibri" w:hAnsi="Calibri"/>
              </w:rPr>
              <w:t>$5.00</w:t>
            </w:r>
          </w:p>
        </w:tc>
        <w:tc>
          <w:tcPr>
            <w:tcW w:w="4508" w:type="dxa"/>
          </w:tcPr>
          <w:p w14:paraId="1BD3A1F3" w14:textId="5E3CCADB" w:rsidR="00B70C9D" w:rsidRPr="00FA7843" w:rsidRDefault="00B70C9D" w:rsidP="00930D08">
            <w:pPr>
              <w:pStyle w:val="ListParagraph"/>
              <w:spacing w:after="0"/>
              <w:jc w:val="center"/>
              <w:cnfStyle w:val="000000000000" w:firstRow="0" w:lastRow="0" w:firstColumn="0" w:lastColumn="0" w:oddVBand="0" w:evenVBand="0" w:oddHBand="0" w:evenHBand="0" w:firstRowFirstColumn="0" w:firstRowLastColumn="0" w:lastRowFirstColumn="0" w:lastRowLastColumn="0"/>
              <w:rPr>
                <w:rFonts w:ascii="Calibri" w:eastAsia="Calibri" w:hAnsi="Calibri"/>
              </w:rPr>
            </w:pPr>
            <w:r>
              <w:rPr>
                <w:rFonts w:ascii="Calibri" w:eastAsia="Calibri" w:hAnsi="Calibri"/>
              </w:rPr>
              <w:t>100</w:t>
            </w:r>
          </w:p>
        </w:tc>
      </w:tr>
    </w:tbl>
    <w:p w14:paraId="2FA65AB0" w14:textId="1022B19A" w:rsidR="0015305A" w:rsidRPr="005D0D92" w:rsidRDefault="0015305A" w:rsidP="00D33B31">
      <w:pPr>
        <w:pStyle w:val="CSPBoldNormalNospace"/>
        <w:spacing w:before="200"/>
      </w:pPr>
      <w:r w:rsidRPr="005D0D92">
        <w:t xml:space="preserve">Review of </w:t>
      </w:r>
      <w:r w:rsidR="00385254">
        <w:t>l</w:t>
      </w:r>
      <w:r w:rsidRPr="005D0D92">
        <w:t>earning</w:t>
      </w:r>
    </w:p>
    <w:p w14:paraId="36105429" w14:textId="128C9790" w:rsidR="00B10411" w:rsidRPr="00C6501B" w:rsidRDefault="00734ED9">
      <w:pPr>
        <w:pStyle w:val="ListParagraph"/>
        <w:numPr>
          <w:ilvl w:val="0"/>
          <w:numId w:val="23"/>
        </w:numPr>
      </w:pPr>
      <w:r>
        <w:t xml:space="preserve">Provide students with a range of </w:t>
      </w:r>
      <w:r w:rsidR="00986E6E">
        <w:t xml:space="preserve">statements about demand and supply and ask students to categorise them based on the two </w:t>
      </w:r>
      <w:r w:rsidR="008F37B2">
        <w:t xml:space="preserve">concepts: </w:t>
      </w:r>
      <w:r w:rsidR="00314643">
        <w:t>law of demand and law of supply</w:t>
      </w:r>
      <w:r w:rsidR="00986E6E">
        <w:t>.</w:t>
      </w:r>
      <w:r w:rsidR="00B10411">
        <w:t xml:space="preserve"> Examples of statements may include:</w:t>
      </w:r>
    </w:p>
    <w:p w14:paraId="248512FD" w14:textId="77777777" w:rsidR="00C63BD8" w:rsidRPr="00C6501B" w:rsidRDefault="00B10411">
      <w:pPr>
        <w:pStyle w:val="ListParagraph"/>
        <w:numPr>
          <w:ilvl w:val="1"/>
          <w:numId w:val="23"/>
        </w:numPr>
      </w:pPr>
      <w:r>
        <w:t>As price increases, quantity increases</w:t>
      </w:r>
    </w:p>
    <w:p w14:paraId="6AA00546" w14:textId="77777777" w:rsidR="00AF4CDA" w:rsidRPr="00C6501B" w:rsidRDefault="00C63BD8">
      <w:pPr>
        <w:pStyle w:val="ListParagraph"/>
        <w:numPr>
          <w:ilvl w:val="1"/>
          <w:numId w:val="23"/>
        </w:numPr>
      </w:pPr>
      <w:r>
        <w:t xml:space="preserve">The curve is </w:t>
      </w:r>
      <w:r w:rsidR="00AF4CDA">
        <w:t>downward sloping</w:t>
      </w:r>
    </w:p>
    <w:p w14:paraId="677304D6" w14:textId="77777777" w:rsidR="006466E4" w:rsidRPr="00C6501B" w:rsidRDefault="006466E4">
      <w:pPr>
        <w:pStyle w:val="ListParagraph"/>
        <w:numPr>
          <w:ilvl w:val="1"/>
          <w:numId w:val="23"/>
        </w:numPr>
      </w:pPr>
      <w:r>
        <w:t>Shows all the consumers in the market</w:t>
      </w:r>
    </w:p>
    <w:p w14:paraId="6AE7FE0E" w14:textId="77777777" w:rsidR="00C6501B" w:rsidRPr="00C6501B" w:rsidRDefault="00E45785">
      <w:pPr>
        <w:pStyle w:val="ListParagraph"/>
        <w:numPr>
          <w:ilvl w:val="1"/>
          <w:numId w:val="23"/>
        </w:numPr>
        <w:rPr>
          <w:lang w:eastAsia="en-US"/>
        </w:rPr>
      </w:pPr>
      <w:r>
        <w:t>Is the willingness and ability of producers to sell a product at a particular price at a particular point in time.</w:t>
      </w:r>
    </w:p>
    <w:p w14:paraId="527960BA" w14:textId="004179BD" w:rsidR="0015305A" w:rsidRPr="00C6501B" w:rsidRDefault="0015305A" w:rsidP="00C6501B">
      <w:r w:rsidRPr="00C6501B">
        <w:br w:type="page"/>
      </w:r>
    </w:p>
    <w:p w14:paraId="757486F0" w14:textId="52E10C51" w:rsidR="001E5014" w:rsidRPr="00C94934" w:rsidRDefault="004B3D27" w:rsidP="00C94934">
      <w:pPr>
        <w:pStyle w:val="SCSAP-10AssessmentHeading2"/>
      </w:pPr>
      <w:r w:rsidRPr="00C94934">
        <w:lastRenderedPageBreak/>
        <w:t>Lesson</w:t>
      </w:r>
      <w:r w:rsidR="000C3F99" w:rsidRPr="00C94934">
        <w:t>s</w:t>
      </w:r>
      <w:r w:rsidRPr="00C94934">
        <w:t xml:space="preserve"> 5</w:t>
      </w:r>
      <w:r w:rsidR="00FA12B0" w:rsidRPr="00C94934">
        <w:t>–</w:t>
      </w:r>
      <w:r w:rsidR="000C3F99" w:rsidRPr="00C94934">
        <w:t>6</w:t>
      </w:r>
    </w:p>
    <w:p w14:paraId="5C4B78AB" w14:textId="261D26D1" w:rsidR="001407C5" w:rsidRPr="00C6501B" w:rsidRDefault="001407C5" w:rsidP="00C6501B">
      <w:r w:rsidRPr="00C6501B">
        <w:t>The Western Australian Curriculum content addressed in these lessons is below.</w:t>
      </w:r>
    </w:p>
    <w:p w14:paraId="67ED4B2F" w14:textId="77777777" w:rsidR="0098282E" w:rsidRDefault="0098282E" w:rsidP="0098282E">
      <w:pPr>
        <w:pStyle w:val="CSPBoldNormalNospace"/>
      </w:pPr>
      <w:r>
        <w:t>Australia’s mixed market economy</w:t>
      </w:r>
    </w:p>
    <w:p w14:paraId="0280773A" w14:textId="2E625A80" w:rsidR="00691269" w:rsidRPr="00E070EE" w:rsidRDefault="001D2A05">
      <w:pPr>
        <w:pStyle w:val="ListParagraph"/>
        <w:numPr>
          <w:ilvl w:val="0"/>
          <w:numId w:val="24"/>
        </w:numPr>
      </w:pPr>
      <w:r w:rsidRPr="00E070EE">
        <w:t>How the demand and supply model shows the interactions between consumers and businesses</w:t>
      </w:r>
    </w:p>
    <w:p w14:paraId="55582F2A" w14:textId="1E381BA9" w:rsidR="003C3F01" w:rsidRPr="00947767" w:rsidRDefault="003C3F01" w:rsidP="002C67B8">
      <w:pPr>
        <w:pStyle w:val="CSPBoldNormalNospace"/>
        <w:rPr>
          <w:u w:color="000000"/>
        </w:rPr>
      </w:pPr>
      <w:r>
        <w:rPr>
          <w:u w:color="000000"/>
        </w:rPr>
        <w:t>Evaluating</w:t>
      </w:r>
    </w:p>
    <w:p w14:paraId="4BA906E7" w14:textId="77777777" w:rsidR="00947767" w:rsidRPr="00E070EE" w:rsidRDefault="00947767">
      <w:pPr>
        <w:pStyle w:val="ListParagraph"/>
        <w:numPr>
          <w:ilvl w:val="0"/>
          <w:numId w:val="24"/>
        </w:numPr>
      </w:pPr>
      <w:r w:rsidRPr="00E070EE">
        <w:t xml:space="preserve">Draw evidence-based conclusions by evaluating information and/or data to generate a range of alternatives and plan for action in response to contemporary events, challenges, developments, issues, problems and/or phenomena; make comparisons; evaluate costs (disadvantages) and benefits (advantages); and infer relationships </w:t>
      </w:r>
    </w:p>
    <w:p w14:paraId="6A99B66C" w14:textId="352AA37C" w:rsidR="003C3F01" w:rsidRDefault="003C3F01" w:rsidP="00833672">
      <w:pPr>
        <w:pStyle w:val="LessonPageLinebreak"/>
      </w:pPr>
      <w:r>
        <w:tab/>
      </w:r>
    </w:p>
    <w:p w14:paraId="156AA2FF" w14:textId="2470B599" w:rsidR="00691269" w:rsidRDefault="00691269" w:rsidP="00A023DC">
      <w:pPr>
        <w:pStyle w:val="CSPBoldNormalNospace"/>
      </w:pPr>
      <w:r w:rsidRPr="005D0D92">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C6501B" w14:paraId="16A14FB4" w14:textId="77777777" w:rsidTr="00C6501B">
        <w:trPr>
          <w:trHeight w:val="567"/>
        </w:trPr>
        <w:tc>
          <w:tcPr>
            <w:tcW w:w="757" w:type="dxa"/>
            <w:vAlign w:val="center"/>
          </w:tcPr>
          <w:p w14:paraId="2FEBD853" w14:textId="0ED8A780" w:rsidR="00C6501B" w:rsidRDefault="00C6501B" w:rsidP="005C7BCE">
            <w:pPr>
              <w:spacing w:after="0" w:line="240" w:lineRule="auto"/>
              <w:jc w:val="center"/>
              <w:rPr>
                <w:noProof/>
              </w:rPr>
            </w:pPr>
            <w:r>
              <w:rPr>
                <w:noProof/>
              </w:rPr>
              <w:drawing>
                <wp:inline distT="0" distB="0" distL="0" distR="0" wp14:anchorId="289E80D7" wp14:editId="63C17971">
                  <wp:extent cx="273600" cy="273600"/>
                  <wp:effectExtent l="0" t="0" r="0" b="0"/>
                  <wp:docPr id="2011895685"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067BDC6F" w14:textId="77777777" w:rsidR="0074031A" w:rsidRPr="00105BEB" w:rsidRDefault="0074031A" w:rsidP="0074031A">
            <w:pPr>
              <w:spacing w:after="0" w:line="240" w:lineRule="auto"/>
            </w:pPr>
            <w:r w:rsidRPr="00105BEB">
              <w:t>The Teacher Toolkit – Think-Pair-Share routine</w:t>
            </w:r>
          </w:p>
          <w:p w14:paraId="05D6A5BF" w14:textId="58C450EF" w:rsidR="0074031A" w:rsidRDefault="0074031A" w:rsidP="0074031A">
            <w:pPr>
              <w:spacing w:after="0" w:line="240" w:lineRule="auto"/>
            </w:pPr>
            <w:hyperlink r:id="rId51" w:history="1">
              <w:r w:rsidRPr="00105BEB">
                <w:rPr>
                  <w:rStyle w:val="Hyperlink"/>
                </w:rPr>
                <w:t>https://www.theteachertoolkit.com/index.php/tool/think-pair-share</w:t>
              </w:r>
            </w:hyperlink>
          </w:p>
        </w:tc>
      </w:tr>
      <w:tr w:rsidR="00C6501B" w14:paraId="7508FC42" w14:textId="77777777" w:rsidTr="00C6501B">
        <w:trPr>
          <w:trHeight w:val="567"/>
        </w:trPr>
        <w:tc>
          <w:tcPr>
            <w:tcW w:w="757" w:type="dxa"/>
            <w:vAlign w:val="center"/>
          </w:tcPr>
          <w:p w14:paraId="53F83CCF" w14:textId="77777777" w:rsidR="00C6501B" w:rsidRDefault="00C6501B" w:rsidP="005C7BCE">
            <w:pPr>
              <w:spacing w:after="0" w:line="240" w:lineRule="auto"/>
              <w:jc w:val="center"/>
            </w:pPr>
            <w:r>
              <w:rPr>
                <w:noProof/>
              </w:rPr>
              <w:drawing>
                <wp:inline distT="0" distB="0" distL="0" distR="0" wp14:anchorId="6A1C21BE" wp14:editId="54477374">
                  <wp:extent cx="277200" cy="277200"/>
                  <wp:effectExtent l="0" t="0" r="8890" b="8890"/>
                  <wp:docPr id="205432648"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787360"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277200" cy="277200"/>
                          </a:xfrm>
                          <a:prstGeom prst="rect">
                            <a:avLst/>
                          </a:prstGeom>
                        </pic:spPr>
                      </pic:pic>
                    </a:graphicData>
                  </a:graphic>
                </wp:inline>
              </w:drawing>
            </w:r>
          </w:p>
        </w:tc>
        <w:tc>
          <w:tcPr>
            <w:tcW w:w="8313" w:type="dxa"/>
            <w:vAlign w:val="center"/>
          </w:tcPr>
          <w:p w14:paraId="7541B6A6" w14:textId="76CB63B8" w:rsidR="00C6501B" w:rsidRDefault="00C6501B" w:rsidP="005A31D7">
            <w:pPr>
              <w:spacing w:after="0" w:line="240" w:lineRule="auto"/>
            </w:pPr>
            <w:r w:rsidRPr="00C6501B">
              <w:t xml:space="preserve">Marginal Revolution University – The Equilibrium Price </w:t>
            </w:r>
            <w:hyperlink r:id="rId52" w:history="1">
              <w:r w:rsidRPr="00C6501B">
                <w:rPr>
                  <w:rStyle w:val="Hyperlink"/>
                </w:rPr>
                <w:t>https://www.youtube.com/watch?v=7eZcPs9z9OA</w:t>
              </w:r>
            </w:hyperlink>
          </w:p>
        </w:tc>
      </w:tr>
      <w:tr w:rsidR="00C6501B" w14:paraId="30166CBC" w14:textId="77777777" w:rsidTr="00C6501B">
        <w:trPr>
          <w:trHeight w:val="567"/>
        </w:trPr>
        <w:tc>
          <w:tcPr>
            <w:tcW w:w="757" w:type="dxa"/>
            <w:vAlign w:val="center"/>
          </w:tcPr>
          <w:p w14:paraId="1DF5FCFF" w14:textId="766C64C0" w:rsidR="00C6501B" w:rsidRDefault="00C6501B" w:rsidP="005C7BCE">
            <w:pPr>
              <w:spacing w:after="0" w:line="240" w:lineRule="auto"/>
              <w:jc w:val="center"/>
              <w:rPr>
                <w:noProof/>
              </w:rPr>
            </w:pPr>
            <w:r>
              <w:rPr>
                <w:noProof/>
              </w:rPr>
              <w:drawing>
                <wp:inline distT="0" distB="0" distL="0" distR="0" wp14:anchorId="37621AA1" wp14:editId="49A45626">
                  <wp:extent cx="273600" cy="273600"/>
                  <wp:effectExtent l="0" t="0" r="0" b="0"/>
                  <wp:docPr id="732463739"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00F7737F" w14:textId="29437BFC" w:rsidR="00C6501B" w:rsidRDefault="00C6501B" w:rsidP="005A31D7">
            <w:pPr>
              <w:spacing w:after="0" w:line="240" w:lineRule="auto"/>
            </w:pPr>
            <w:r w:rsidRPr="00C6501B">
              <w:t xml:space="preserve">Natural Agriculture in the Classroom – Graphing Supply and Demand Activity </w:t>
            </w:r>
            <w:hyperlink r:id="rId53" w:history="1">
              <w:r w:rsidRPr="00C6501B">
                <w:rPr>
                  <w:rStyle w:val="Hyperlink"/>
                </w:rPr>
                <w:t>https://cdn.agclassroom.org/media/uploads/2017/07/07/graphing_activitysheet.pdf</w:t>
              </w:r>
            </w:hyperlink>
            <w:r w:rsidRPr="00C6501B">
              <w:t xml:space="preserve"> </w:t>
            </w:r>
          </w:p>
        </w:tc>
      </w:tr>
      <w:tr w:rsidR="00C6501B" w14:paraId="0EADA7E5" w14:textId="77777777" w:rsidTr="00C6501B">
        <w:trPr>
          <w:trHeight w:val="567"/>
        </w:trPr>
        <w:tc>
          <w:tcPr>
            <w:tcW w:w="757" w:type="dxa"/>
            <w:vAlign w:val="center"/>
          </w:tcPr>
          <w:p w14:paraId="74C256DA" w14:textId="77777777" w:rsidR="00C6501B" w:rsidRDefault="00C6501B" w:rsidP="005C7BCE">
            <w:pPr>
              <w:spacing w:after="0" w:line="240" w:lineRule="auto"/>
              <w:jc w:val="center"/>
            </w:pPr>
            <w:r>
              <w:rPr>
                <w:noProof/>
              </w:rPr>
              <w:drawing>
                <wp:inline distT="0" distB="0" distL="0" distR="0" wp14:anchorId="54250587" wp14:editId="2B51E476">
                  <wp:extent cx="273600" cy="273600"/>
                  <wp:effectExtent l="0" t="0" r="0" b="0"/>
                  <wp:docPr id="1315247897"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5E8AD22B" w14:textId="77721D9F" w:rsidR="00C6501B" w:rsidRDefault="00C6501B" w:rsidP="005A31D7">
            <w:pPr>
              <w:spacing w:after="0" w:line="240" w:lineRule="auto"/>
            </w:pPr>
            <w:r w:rsidRPr="00C6501B">
              <w:t xml:space="preserve">Natural Agriculture in the Classroom – Graphing Supply and Demand Answer Key </w:t>
            </w:r>
            <w:hyperlink r:id="rId54" w:history="1">
              <w:r w:rsidRPr="00C6501B">
                <w:rPr>
                  <w:rStyle w:val="Hyperlink"/>
                </w:rPr>
                <w:t>https://cdn.agclassroom.org/media/uploads/2017/07/07/graphing_activitysheet_answerkey.pdf</w:t>
              </w:r>
            </w:hyperlink>
            <w:r w:rsidRPr="00C6501B">
              <w:t xml:space="preserve"> </w:t>
            </w:r>
          </w:p>
        </w:tc>
      </w:tr>
      <w:tr w:rsidR="00C6501B" w14:paraId="1FEC68CA" w14:textId="77777777" w:rsidTr="00C6501B">
        <w:trPr>
          <w:trHeight w:val="567"/>
        </w:trPr>
        <w:tc>
          <w:tcPr>
            <w:tcW w:w="757" w:type="dxa"/>
            <w:vAlign w:val="center"/>
          </w:tcPr>
          <w:p w14:paraId="370EC1BA" w14:textId="67B42EE7" w:rsidR="00C6501B" w:rsidRDefault="00105BEB" w:rsidP="005C7BCE">
            <w:pPr>
              <w:spacing w:after="0" w:line="240" w:lineRule="auto"/>
              <w:jc w:val="center"/>
            </w:pPr>
            <w:r>
              <w:rPr>
                <w:noProof/>
              </w:rPr>
              <w:drawing>
                <wp:inline distT="0" distB="0" distL="0" distR="0" wp14:anchorId="067853C0" wp14:editId="51319B94">
                  <wp:extent cx="273600" cy="273600"/>
                  <wp:effectExtent l="0" t="0" r="0" b="0"/>
                  <wp:docPr id="55113899"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4C2AC5A0" w14:textId="0123BC9D" w:rsidR="00C6501B" w:rsidRDefault="00C6501B" w:rsidP="005A31D7">
            <w:pPr>
              <w:spacing w:after="0" w:line="240" w:lineRule="auto"/>
            </w:pPr>
            <w:r w:rsidRPr="00C6501B">
              <w:t xml:space="preserve">Economic and Management Science – Topic: Price Theory </w:t>
            </w:r>
            <w:hyperlink r:id="rId55" w:history="1">
              <w:r w:rsidRPr="00C6501B">
                <w:rPr>
                  <w:rStyle w:val="Hyperlink"/>
                </w:rPr>
                <w:t>https://wordsworthmaths.wordpress.com/wp-content/uploads/2020/05/topic-1-term-2-2020-grade-9-price-theory-activity.pdf</w:t>
              </w:r>
            </w:hyperlink>
            <w:r w:rsidRPr="00C6501B">
              <w:t xml:space="preserve"> </w:t>
            </w:r>
          </w:p>
        </w:tc>
      </w:tr>
    </w:tbl>
    <w:p w14:paraId="08B66CB8" w14:textId="34E1C924" w:rsidR="00FA12B0" w:rsidRDefault="00FA12B0">
      <w:pPr>
        <w:spacing w:after="0" w:line="240" w:lineRule="auto"/>
        <w:rPr>
          <w:rFonts w:eastAsiaTheme="minorHAnsi"/>
          <w:b/>
          <w:lang w:eastAsia="en-US"/>
        </w:rPr>
      </w:pPr>
      <w:r>
        <w:br w:type="page"/>
      </w:r>
    </w:p>
    <w:p w14:paraId="2879CFF4" w14:textId="121D4A41" w:rsidR="00091F06" w:rsidRDefault="00091F06" w:rsidP="00A023DC">
      <w:pPr>
        <w:pStyle w:val="CSPBoldNormalNospace"/>
      </w:pPr>
      <w:r w:rsidRPr="005D0D92">
        <w:lastRenderedPageBreak/>
        <w:t xml:space="preserve">Lesson </w:t>
      </w:r>
      <w:r>
        <w:t>o</w:t>
      </w:r>
      <w:r w:rsidRPr="005D0D92">
        <w:t>utline</w:t>
      </w:r>
    </w:p>
    <w:tbl>
      <w:tblPr>
        <w:tblStyle w:val="SCSAExemplartable"/>
        <w:tblW w:w="0" w:type="auto"/>
        <w:tblLook w:val="04A0" w:firstRow="1" w:lastRow="0" w:firstColumn="1" w:lastColumn="0" w:noHBand="0" w:noVBand="1"/>
      </w:tblPr>
      <w:tblGrid>
        <w:gridCol w:w="4530"/>
        <w:gridCol w:w="4530"/>
      </w:tblGrid>
      <w:tr w:rsidR="00091F06" w14:paraId="0D807132"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642B92B0" w14:textId="77777777" w:rsidR="00091F06" w:rsidRDefault="00091F06" w:rsidP="00A023DC">
            <w:pPr>
              <w:spacing w:after="0"/>
              <w:rPr>
                <w:b w:val="0"/>
              </w:rPr>
            </w:pPr>
            <w:r>
              <w:t>Learning intention/s</w:t>
            </w:r>
          </w:p>
        </w:tc>
        <w:tc>
          <w:tcPr>
            <w:tcW w:w="4530" w:type="dxa"/>
          </w:tcPr>
          <w:p w14:paraId="76A75BFA" w14:textId="77777777" w:rsidR="00091F06" w:rsidRDefault="00091F06" w:rsidP="00A023DC">
            <w:pPr>
              <w:spacing w:after="0"/>
              <w:cnfStyle w:val="100000000000" w:firstRow="1" w:lastRow="0" w:firstColumn="0" w:lastColumn="0" w:oddVBand="0" w:evenVBand="0" w:oddHBand="0" w:evenHBand="0" w:firstRowFirstColumn="0" w:firstRowLastColumn="0" w:lastRowFirstColumn="0" w:lastRowLastColumn="0"/>
              <w:rPr>
                <w:b w:val="0"/>
              </w:rPr>
            </w:pPr>
            <w:r>
              <w:t>Success criteria</w:t>
            </w:r>
          </w:p>
        </w:tc>
      </w:tr>
      <w:tr w:rsidR="00091F06" w:rsidRPr="00041411" w14:paraId="734096CC"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138349E2" w14:textId="77777777" w:rsidR="00091F06" w:rsidRDefault="00091F06" w:rsidP="00A023DC">
            <w:pPr>
              <w:spacing w:after="0"/>
            </w:pPr>
            <w:r w:rsidRPr="00BB3FAC">
              <w:t>Students will</w:t>
            </w:r>
            <w:r>
              <w:t>:</w:t>
            </w:r>
          </w:p>
          <w:p w14:paraId="2EB617DA" w14:textId="6918A51D" w:rsidR="00091F06" w:rsidRPr="00E070EE" w:rsidRDefault="00091F06">
            <w:pPr>
              <w:pStyle w:val="ListParagraph"/>
              <w:numPr>
                <w:ilvl w:val="0"/>
                <w:numId w:val="26"/>
              </w:numPr>
            </w:pPr>
            <w:r w:rsidRPr="00E070EE">
              <w:t xml:space="preserve">understand the concept of </w:t>
            </w:r>
            <w:r w:rsidR="00C67A07" w:rsidRPr="00E070EE">
              <w:t>market equilibri</w:t>
            </w:r>
            <w:r w:rsidRPr="00E070EE">
              <w:t xml:space="preserve">um and how it is determined by the interactions between consumers </w:t>
            </w:r>
            <w:r w:rsidR="00C67A07">
              <w:br/>
            </w:r>
            <w:r w:rsidRPr="00E070EE">
              <w:t>and businesses</w:t>
            </w:r>
            <w:r w:rsidR="00314643" w:rsidRPr="00E070EE">
              <w:t>.</w:t>
            </w:r>
          </w:p>
        </w:tc>
        <w:tc>
          <w:tcPr>
            <w:tcW w:w="4530" w:type="dxa"/>
          </w:tcPr>
          <w:p w14:paraId="1ABDDB3E" w14:textId="77777777" w:rsidR="00091F06" w:rsidRDefault="00091F06" w:rsidP="00A023DC">
            <w:pPr>
              <w:spacing w:after="0"/>
              <w:cnfStyle w:val="000000000000" w:firstRow="0" w:lastRow="0" w:firstColumn="0" w:lastColumn="0" w:oddVBand="0" w:evenVBand="0" w:oddHBand="0" w:evenHBand="0" w:firstRowFirstColumn="0" w:firstRowLastColumn="0" w:lastRowFirstColumn="0" w:lastRowLastColumn="0"/>
            </w:pPr>
            <w:r w:rsidRPr="00BB3FAC">
              <w:t>Students can</w:t>
            </w:r>
            <w:r>
              <w:t>:</w:t>
            </w:r>
          </w:p>
          <w:p w14:paraId="00909339" w14:textId="5AC4DB16" w:rsidR="00091F06" w:rsidRPr="00E070EE" w:rsidRDefault="00091F06">
            <w:pPr>
              <w:pStyle w:val="ListParagraph"/>
              <w:numPr>
                <w:ilvl w:val="0"/>
                <w:numId w:val="26"/>
              </w:numPr>
              <w:cnfStyle w:val="000000000000" w:firstRow="0" w:lastRow="0" w:firstColumn="0" w:lastColumn="0" w:oddVBand="0" w:evenVBand="0" w:oddHBand="0" w:evenHBand="0" w:firstRowFirstColumn="0" w:firstRowLastColumn="0" w:lastRowFirstColumn="0" w:lastRowLastColumn="0"/>
            </w:pPr>
            <w:r w:rsidRPr="00E070EE">
              <w:t>construct and label supply and demand curves on the same graph and identify the equilibrium price and quantity</w:t>
            </w:r>
          </w:p>
          <w:p w14:paraId="456C9FF0" w14:textId="14C6B15F" w:rsidR="00091F06" w:rsidRPr="00E070EE" w:rsidRDefault="00091F06">
            <w:pPr>
              <w:pStyle w:val="ListParagraph"/>
              <w:numPr>
                <w:ilvl w:val="0"/>
                <w:numId w:val="26"/>
              </w:numPr>
              <w:cnfStyle w:val="000000000000" w:firstRow="0" w:lastRow="0" w:firstColumn="0" w:lastColumn="0" w:oddVBand="0" w:evenVBand="0" w:oddHBand="0" w:evenHBand="0" w:firstRowFirstColumn="0" w:firstRowLastColumn="0" w:lastRowFirstColumn="0" w:lastRowLastColumn="0"/>
            </w:pPr>
            <w:r w:rsidRPr="00E070EE">
              <w:t>analyse a market scenario and explain how producers might respond to excess supply or demand</w:t>
            </w:r>
            <w:r w:rsidR="00314643" w:rsidRPr="00E070EE">
              <w:t>.</w:t>
            </w:r>
          </w:p>
        </w:tc>
      </w:tr>
    </w:tbl>
    <w:p w14:paraId="07AB16E9" w14:textId="14E797BF" w:rsidR="00691269" w:rsidRPr="005D0D92" w:rsidRDefault="00691269" w:rsidP="00A023DC">
      <w:pPr>
        <w:pStyle w:val="CSPBoldNormalNospace"/>
        <w:spacing w:before="200"/>
      </w:pPr>
      <w:r w:rsidRPr="005D0D92">
        <w:t>Introduction</w:t>
      </w:r>
    </w:p>
    <w:p w14:paraId="131514C2" w14:textId="04EE2605" w:rsidR="00947767" w:rsidRPr="00E070EE" w:rsidRDefault="00091F06">
      <w:pPr>
        <w:pStyle w:val="ListParagraph"/>
        <w:numPr>
          <w:ilvl w:val="0"/>
          <w:numId w:val="24"/>
        </w:numPr>
      </w:pPr>
      <w:r w:rsidRPr="00E070EE">
        <w:t xml:space="preserve">Using the </w:t>
      </w:r>
      <w:r w:rsidRPr="00C67A07">
        <w:rPr>
          <w:i/>
          <w:iCs/>
        </w:rPr>
        <w:t>Think</w:t>
      </w:r>
      <w:r w:rsidR="0074031A">
        <w:rPr>
          <w:i/>
          <w:iCs/>
        </w:rPr>
        <w:t>-</w:t>
      </w:r>
      <w:r w:rsidRPr="00C67A07">
        <w:rPr>
          <w:i/>
          <w:iCs/>
        </w:rPr>
        <w:t>Pair</w:t>
      </w:r>
      <w:r w:rsidR="0074031A">
        <w:rPr>
          <w:i/>
          <w:iCs/>
        </w:rPr>
        <w:t>-</w:t>
      </w:r>
      <w:r w:rsidRPr="00C67A07">
        <w:rPr>
          <w:i/>
          <w:iCs/>
        </w:rPr>
        <w:t>Share</w:t>
      </w:r>
      <w:r w:rsidRPr="00E070EE">
        <w:t xml:space="preserve"> thinking routine</w:t>
      </w:r>
      <w:r w:rsidR="00833672" w:rsidRPr="00E070EE">
        <w:t>,</w:t>
      </w:r>
      <w:r w:rsidRPr="00E070EE">
        <w:t xml:space="preserve"> students answer the following question: </w:t>
      </w:r>
      <w:r w:rsidR="00833672" w:rsidRPr="00E070EE">
        <w:t xml:space="preserve">how </w:t>
      </w:r>
      <w:r w:rsidRPr="00E070EE">
        <w:t xml:space="preserve">is a price determined which both the consumer and the business are satisfied with? </w:t>
      </w:r>
    </w:p>
    <w:p w14:paraId="11D2AFDD" w14:textId="7183344E" w:rsidR="00A023DC" w:rsidRPr="00E070EE" w:rsidRDefault="007E4CBF">
      <w:pPr>
        <w:pStyle w:val="ListParagraph"/>
        <w:numPr>
          <w:ilvl w:val="0"/>
          <w:numId w:val="24"/>
        </w:numPr>
      </w:pPr>
      <w:r w:rsidRPr="00E070EE">
        <w:t xml:space="preserve">Show </w:t>
      </w:r>
      <w:proofErr w:type="spellStart"/>
      <w:r w:rsidRPr="00E070EE">
        <w:t>students</w:t>
      </w:r>
      <w:proofErr w:type="spellEnd"/>
      <w:r w:rsidR="00E516E4" w:rsidRPr="00E070EE">
        <w:t xml:space="preserve"> </w:t>
      </w:r>
      <w:r w:rsidR="00091F06" w:rsidRPr="00C67A07">
        <w:rPr>
          <w:i/>
          <w:iCs/>
        </w:rPr>
        <w:t>The Equilibrium Price</w:t>
      </w:r>
      <w:r w:rsidR="00091F06" w:rsidRPr="00E070EE">
        <w:t xml:space="preserve"> video. How accurate were the responses?</w:t>
      </w:r>
    </w:p>
    <w:p w14:paraId="4DE52618" w14:textId="67EC1531" w:rsidR="00691269" w:rsidRPr="0034648B" w:rsidRDefault="00205DA4" w:rsidP="00A023DC">
      <w:pPr>
        <w:pStyle w:val="CSPBoldNormalNospace"/>
      </w:pPr>
      <w:r>
        <w:t>Main activities</w:t>
      </w:r>
    </w:p>
    <w:p w14:paraId="6D34B53A" w14:textId="0BE53B73" w:rsidR="00091F06" w:rsidRPr="00E070EE" w:rsidRDefault="00091F06">
      <w:pPr>
        <w:pStyle w:val="ListParagraph"/>
        <w:numPr>
          <w:ilvl w:val="0"/>
          <w:numId w:val="24"/>
        </w:numPr>
      </w:pPr>
      <w:r w:rsidRPr="00E070EE">
        <w:t>Using the supply and demand schedules from the previous lessons</w:t>
      </w:r>
      <w:r w:rsidR="007E4CBF" w:rsidRPr="00E070EE">
        <w:t>,</w:t>
      </w:r>
      <w:r w:rsidRPr="00E070EE">
        <w:t xml:space="preserve"> show students how to draw the demand and supply curves on the same graph.</w:t>
      </w:r>
    </w:p>
    <w:p w14:paraId="265FD249" w14:textId="54597F02" w:rsidR="00452B46" w:rsidRPr="00E070EE" w:rsidRDefault="00452B46">
      <w:pPr>
        <w:pStyle w:val="ListParagraph"/>
        <w:numPr>
          <w:ilvl w:val="0"/>
          <w:numId w:val="24"/>
        </w:numPr>
      </w:pPr>
      <w:r w:rsidRPr="00E070EE">
        <w:t xml:space="preserve">Create a demand and supply schedule with students and ask </w:t>
      </w:r>
      <w:r w:rsidR="007E4CBF" w:rsidRPr="00E070EE">
        <w:t xml:space="preserve">them </w:t>
      </w:r>
      <w:r w:rsidRPr="00E070EE">
        <w:t>to draw the demand and supply curves on the same set of axes. Ask students to predict what is the optimal price and quantity for producers to supply the product.</w:t>
      </w:r>
    </w:p>
    <w:p w14:paraId="451312B6" w14:textId="3802F1C9" w:rsidR="00452B46" w:rsidRPr="00E070EE" w:rsidRDefault="00452B46">
      <w:pPr>
        <w:pStyle w:val="ListParagraph"/>
        <w:numPr>
          <w:ilvl w:val="0"/>
          <w:numId w:val="24"/>
        </w:numPr>
      </w:pPr>
      <w:r w:rsidRPr="00E070EE">
        <w:t xml:space="preserve">Introduce the concept of </w:t>
      </w:r>
      <w:r w:rsidR="00314643" w:rsidRPr="00E070EE">
        <w:t xml:space="preserve">market equilibrium </w:t>
      </w:r>
      <w:r w:rsidRPr="00E070EE">
        <w:t>as the point at which supply equals demand.</w:t>
      </w:r>
    </w:p>
    <w:p w14:paraId="6AF341D4" w14:textId="3F1ECBB9" w:rsidR="00691269" w:rsidRPr="00E070EE" w:rsidRDefault="00A345B1">
      <w:pPr>
        <w:pStyle w:val="ListParagraph"/>
        <w:numPr>
          <w:ilvl w:val="0"/>
          <w:numId w:val="24"/>
        </w:numPr>
      </w:pPr>
      <w:r w:rsidRPr="00E070EE">
        <w:t xml:space="preserve">Provide students with the </w:t>
      </w:r>
      <w:r w:rsidRPr="00C67A07">
        <w:rPr>
          <w:i/>
          <w:iCs/>
        </w:rPr>
        <w:t>Graphing Supply and Demand</w:t>
      </w:r>
      <w:r w:rsidR="00CC6F9E" w:rsidRPr="00E070EE">
        <w:t xml:space="preserve"> </w:t>
      </w:r>
      <w:r w:rsidR="0074031A" w:rsidRPr="0074031A">
        <w:rPr>
          <w:i/>
          <w:iCs/>
        </w:rPr>
        <w:t>A</w:t>
      </w:r>
      <w:r w:rsidR="00CC6F9E" w:rsidRPr="0074031A">
        <w:rPr>
          <w:i/>
          <w:iCs/>
        </w:rPr>
        <w:t>ctivity</w:t>
      </w:r>
      <w:r w:rsidR="00CC6F9E" w:rsidRPr="00E070EE">
        <w:t>.</w:t>
      </w:r>
    </w:p>
    <w:p w14:paraId="2DD9D85E" w14:textId="6D4689D8" w:rsidR="00691269" w:rsidRPr="00E070EE" w:rsidRDefault="00067526">
      <w:pPr>
        <w:pStyle w:val="ListParagraph"/>
        <w:numPr>
          <w:ilvl w:val="0"/>
          <w:numId w:val="24"/>
        </w:numPr>
      </w:pPr>
      <w:r w:rsidRPr="00E070EE">
        <w:t>Students construct the supply and demand curves for pumpkins using the data on the activity</w:t>
      </w:r>
      <w:r w:rsidR="00430B2B" w:rsidRPr="00E070EE">
        <w:t xml:space="preserve"> on a single set of axes.</w:t>
      </w:r>
      <w:r w:rsidR="00F46DBB" w:rsidRPr="00E070EE">
        <w:t xml:space="preserve"> Ask students to label the equilibrium price and </w:t>
      </w:r>
      <w:r w:rsidR="00EE30AF" w:rsidRPr="00E070EE">
        <w:t>equilibrium quantity.</w:t>
      </w:r>
    </w:p>
    <w:p w14:paraId="49B55657" w14:textId="69695A62" w:rsidR="00EE30AF" w:rsidRDefault="00EE30AF">
      <w:pPr>
        <w:pStyle w:val="ListParagraph"/>
        <w:numPr>
          <w:ilvl w:val="0"/>
          <w:numId w:val="24"/>
        </w:numPr>
      </w:pPr>
      <w:r w:rsidRPr="00E070EE">
        <w:t>Ask students to respond t</w:t>
      </w:r>
      <w:r w:rsidR="00AD1A4E" w:rsidRPr="00E070EE">
        <w:t>o the following questions</w:t>
      </w:r>
      <w:r w:rsidR="00AD1A4E">
        <w:t>:</w:t>
      </w:r>
    </w:p>
    <w:p w14:paraId="3CF72034" w14:textId="6425F186" w:rsidR="00AD1A4E" w:rsidRDefault="007345CB">
      <w:pPr>
        <w:pStyle w:val="ListParagraph"/>
        <w:numPr>
          <w:ilvl w:val="1"/>
          <w:numId w:val="25"/>
        </w:numPr>
      </w:pPr>
      <w:r>
        <w:t>How many pumpkins are demanded at $4</w:t>
      </w:r>
      <w:r w:rsidR="008F37B2">
        <w:t>.00</w:t>
      </w:r>
      <w:r>
        <w:t>?</w:t>
      </w:r>
    </w:p>
    <w:p w14:paraId="4A5B0C8E" w14:textId="34744031" w:rsidR="007345CB" w:rsidRDefault="007345CB">
      <w:pPr>
        <w:pStyle w:val="ListParagraph"/>
        <w:numPr>
          <w:ilvl w:val="1"/>
          <w:numId w:val="25"/>
        </w:numPr>
      </w:pPr>
      <w:r>
        <w:t>How many pumpkins are supplied at $4</w:t>
      </w:r>
      <w:r w:rsidR="008F37B2">
        <w:t>.00</w:t>
      </w:r>
      <w:r>
        <w:t>?</w:t>
      </w:r>
    </w:p>
    <w:p w14:paraId="736358EA" w14:textId="0931E068" w:rsidR="007345CB" w:rsidRDefault="003C388D">
      <w:pPr>
        <w:pStyle w:val="ListParagraph"/>
        <w:numPr>
          <w:ilvl w:val="1"/>
          <w:numId w:val="25"/>
        </w:numPr>
      </w:pPr>
      <w:r>
        <w:t>How might producers react?</w:t>
      </w:r>
    </w:p>
    <w:p w14:paraId="7757F515" w14:textId="64027C44" w:rsidR="009B5697" w:rsidRPr="00E070EE" w:rsidRDefault="009B5697">
      <w:pPr>
        <w:pStyle w:val="ListParagraph"/>
        <w:numPr>
          <w:ilvl w:val="0"/>
          <w:numId w:val="24"/>
        </w:numPr>
      </w:pPr>
      <w:r w:rsidRPr="00E070EE">
        <w:t xml:space="preserve">Students construct the supply and demand curves for Chocolate Milk Chug using the data on the activity on a single set of axes. Ask students to label the equilibrium price and </w:t>
      </w:r>
      <w:r w:rsidR="00314643" w:rsidRPr="00E070EE">
        <w:br/>
      </w:r>
      <w:r w:rsidRPr="00E070EE">
        <w:t>equilibrium quantity.</w:t>
      </w:r>
    </w:p>
    <w:p w14:paraId="336CEF22" w14:textId="77777777" w:rsidR="0007135C" w:rsidRPr="00E070EE" w:rsidRDefault="0007135C">
      <w:pPr>
        <w:pStyle w:val="ListParagraph"/>
        <w:numPr>
          <w:ilvl w:val="0"/>
          <w:numId w:val="24"/>
        </w:numPr>
      </w:pPr>
      <w:r w:rsidRPr="00E070EE">
        <w:t>Ask students to respond to the following questions:</w:t>
      </w:r>
    </w:p>
    <w:p w14:paraId="751EB022" w14:textId="341F4008" w:rsidR="0007135C" w:rsidRDefault="0007135C">
      <w:pPr>
        <w:pStyle w:val="ListParagraph"/>
        <w:numPr>
          <w:ilvl w:val="1"/>
          <w:numId w:val="25"/>
        </w:numPr>
      </w:pPr>
      <w:r>
        <w:t xml:space="preserve">How many </w:t>
      </w:r>
      <w:r w:rsidR="008F37B2">
        <w:t>C</w:t>
      </w:r>
      <w:r w:rsidR="0072704C">
        <w:t>hocolate Milk Chugs</w:t>
      </w:r>
      <w:r>
        <w:t xml:space="preserve"> are demanded at $</w:t>
      </w:r>
      <w:r w:rsidR="0072704C">
        <w:t>1</w:t>
      </w:r>
      <w:r w:rsidR="008F37B2">
        <w:t>.00</w:t>
      </w:r>
      <w:r>
        <w:t>?</w:t>
      </w:r>
    </w:p>
    <w:p w14:paraId="3557FED0" w14:textId="229A7F42" w:rsidR="0007135C" w:rsidRDefault="0007135C">
      <w:pPr>
        <w:pStyle w:val="ListParagraph"/>
        <w:numPr>
          <w:ilvl w:val="1"/>
          <w:numId w:val="25"/>
        </w:numPr>
      </w:pPr>
      <w:r>
        <w:t xml:space="preserve">How many </w:t>
      </w:r>
      <w:r w:rsidR="008F37B2">
        <w:t>C</w:t>
      </w:r>
      <w:r w:rsidR="0072704C">
        <w:t>hocolate Milk Chugs</w:t>
      </w:r>
      <w:r>
        <w:t xml:space="preserve"> are supplied at $</w:t>
      </w:r>
      <w:r w:rsidR="0072704C">
        <w:t>1</w:t>
      </w:r>
      <w:r w:rsidR="008F37B2">
        <w:t>.00</w:t>
      </w:r>
      <w:r>
        <w:t>?</w:t>
      </w:r>
    </w:p>
    <w:p w14:paraId="0BD75226" w14:textId="77777777" w:rsidR="0007135C" w:rsidRDefault="0007135C">
      <w:pPr>
        <w:pStyle w:val="ListParagraph"/>
        <w:numPr>
          <w:ilvl w:val="1"/>
          <w:numId w:val="25"/>
        </w:numPr>
      </w:pPr>
      <w:r>
        <w:t>How might producers react?</w:t>
      </w:r>
    </w:p>
    <w:p w14:paraId="5902C123" w14:textId="4E173ABA" w:rsidR="009B5697" w:rsidRPr="00E070EE" w:rsidRDefault="0016672A">
      <w:pPr>
        <w:pStyle w:val="ListParagraph"/>
        <w:numPr>
          <w:ilvl w:val="0"/>
          <w:numId w:val="24"/>
        </w:numPr>
      </w:pPr>
      <w:r w:rsidRPr="00E070EE">
        <w:t>S</w:t>
      </w:r>
      <w:r w:rsidR="00F22FC9" w:rsidRPr="00E070EE">
        <w:t xml:space="preserve">tudents </w:t>
      </w:r>
      <w:r w:rsidR="00B81611" w:rsidRPr="00E070EE">
        <w:t>practi</w:t>
      </w:r>
      <w:r w:rsidR="00C67A07">
        <w:t>s</w:t>
      </w:r>
      <w:r w:rsidR="00B81611" w:rsidRPr="00E070EE">
        <w:t xml:space="preserve">e graphing </w:t>
      </w:r>
      <w:r w:rsidR="008E7C3F" w:rsidRPr="00E070EE">
        <w:t xml:space="preserve">and interpreting </w:t>
      </w:r>
      <w:r w:rsidR="00B81611" w:rsidRPr="00E070EE">
        <w:t>demand and supply curves</w:t>
      </w:r>
      <w:r w:rsidR="008E7C3F" w:rsidRPr="00E070EE">
        <w:t>.</w:t>
      </w:r>
      <w:r w:rsidR="00121D7B" w:rsidRPr="00E070EE">
        <w:t xml:space="preserve"> The second resource</w:t>
      </w:r>
      <w:r w:rsidRPr="00E070EE">
        <w:t xml:space="preserve">, </w:t>
      </w:r>
      <w:r w:rsidRPr="00C67A07">
        <w:rPr>
          <w:i/>
          <w:iCs/>
        </w:rPr>
        <w:t>Graphing Supply and Demand</w:t>
      </w:r>
      <w:r w:rsidR="00C67A07">
        <w:rPr>
          <w:i/>
          <w:iCs/>
        </w:rPr>
        <w:t xml:space="preserve"> </w:t>
      </w:r>
      <w:r w:rsidR="0074031A">
        <w:rPr>
          <w:i/>
          <w:iCs/>
        </w:rPr>
        <w:t>Activity</w:t>
      </w:r>
      <w:r w:rsidRPr="00E070EE">
        <w:t>,</w:t>
      </w:r>
      <w:r w:rsidR="00121D7B" w:rsidRPr="00E070EE">
        <w:t xml:space="preserve"> has some possible activities from page 9 onwards</w:t>
      </w:r>
      <w:r w:rsidR="0075668C" w:rsidRPr="00E070EE">
        <w:t>.</w:t>
      </w:r>
    </w:p>
    <w:p w14:paraId="194E69B7" w14:textId="13B537E8" w:rsidR="00691269" w:rsidRPr="005D0D92" w:rsidRDefault="00691269" w:rsidP="00A023DC">
      <w:pPr>
        <w:pStyle w:val="CSPBoldNormalNospace"/>
      </w:pPr>
      <w:r w:rsidRPr="005D0D92">
        <w:t xml:space="preserve">Review of </w:t>
      </w:r>
      <w:r w:rsidR="00385254">
        <w:t>l</w:t>
      </w:r>
      <w:r w:rsidRPr="005D0D92">
        <w:t>earning</w:t>
      </w:r>
    </w:p>
    <w:p w14:paraId="72F51034" w14:textId="3DFD4B31" w:rsidR="0096680E" w:rsidRPr="00E070EE" w:rsidRDefault="002A215A">
      <w:pPr>
        <w:pStyle w:val="ListParagraph"/>
        <w:numPr>
          <w:ilvl w:val="0"/>
          <w:numId w:val="24"/>
        </w:numPr>
      </w:pPr>
      <w:r w:rsidRPr="00E070EE">
        <w:t xml:space="preserve">Ask students to write </w:t>
      </w:r>
      <w:r w:rsidR="004002B1" w:rsidRPr="00E070EE">
        <w:t>three</w:t>
      </w:r>
      <w:r w:rsidRPr="00E070EE">
        <w:t xml:space="preserve"> quiz question</w:t>
      </w:r>
      <w:r w:rsidR="003D14FC" w:rsidRPr="00E070EE">
        <w:t>s</w:t>
      </w:r>
      <w:r w:rsidRPr="00E070EE">
        <w:t xml:space="preserve"> about demand and supply. </w:t>
      </w:r>
      <w:r w:rsidR="00452B46" w:rsidRPr="00E070EE">
        <w:t>Quiz the class using the questions generated by students</w:t>
      </w:r>
      <w:r w:rsidR="005470B3" w:rsidRPr="00E070EE">
        <w:t>.</w:t>
      </w:r>
      <w:r w:rsidR="00403348" w:rsidRPr="00E070EE">
        <w:t xml:space="preserve"> Retain these quiz questions for Lesson 13.</w:t>
      </w:r>
      <w:r w:rsidR="0096680E" w:rsidRPr="00E070EE">
        <w:br w:type="page"/>
      </w:r>
    </w:p>
    <w:p w14:paraId="51A2B2F1" w14:textId="743B7B17" w:rsidR="00F21DC6" w:rsidRPr="00C94934" w:rsidRDefault="00D1459C" w:rsidP="00C94934">
      <w:pPr>
        <w:pStyle w:val="SCSAP-10AssessmentHeading2"/>
      </w:pPr>
      <w:r w:rsidRPr="00C94934">
        <w:lastRenderedPageBreak/>
        <w:t xml:space="preserve">Lesson </w:t>
      </w:r>
      <w:r w:rsidR="00E01734" w:rsidRPr="00C94934">
        <w:t>7</w:t>
      </w:r>
    </w:p>
    <w:p w14:paraId="42012FD9" w14:textId="48EEE06A" w:rsidR="001407C5" w:rsidRPr="00B7356C" w:rsidRDefault="001407C5" w:rsidP="00B7356C">
      <w:pPr>
        <w:pStyle w:val="CSPBoldNormalNospace"/>
        <w:spacing w:after="200"/>
        <w:rPr>
          <w:b w:val="0"/>
          <w:bCs/>
        </w:rPr>
      </w:pPr>
      <w:r>
        <w:rPr>
          <w:b w:val="0"/>
          <w:bCs/>
        </w:rPr>
        <w:t xml:space="preserve">The Western Australian Curriculum content addressed in </w:t>
      </w:r>
      <w:r w:rsidR="00C67A07">
        <w:rPr>
          <w:b w:val="0"/>
          <w:bCs/>
        </w:rPr>
        <w:t>this</w:t>
      </w:r>
      <w:r>
        <w:rPr>
          <w:b w:val="0"/>
          <w:bCs/>
        </w:rPr>
        <w:t xml:space="preserve"> lesson is below.</w:t>
      </w:r>
    </w:p>
    <w:p w14:paraId="156A37FF" w14:textId="77777777" w:rsidR="0098282E" w:rsidRDefault="0098282E" w:rsidP="0098282E">
      <w:pPr>
        <w:pStyle w:val="CSPBoldNormalNospace"/>
      </w:pPr>
      <w:r>
        <w:t>Australia’s mixed market economy</w:t>
      </w:r>
    </w:p>
    <w:p w14:paraId="0794E66D" w14:textId="40790C5C" w:rsidR="00691269" w:rsidRPr="00AC2EAB" w:rsidRDefault="00F53FCA">
      <w:pPr>
        <w:pStyle w:val="ListParagraph"/>
        <w:numPr>
          <w:ilvl w:val="0"/>
          <w:numId w:val="27"/>
        </w:numPr>
        <w:rPr>
          <w:u w:color="000000"/>
        </w:rPr>
      </w:pPr>
      <w:r w:rsidRPr="00AC2EAB">
        <w:rPr>
          <w:u w:color="000000"/>
        </w:rPr>
        <w:t>How the government is involved in the market by providing some types of goods and services that are not sufficiently supplied by the market</w:t>
      </w:r>
    </w:p>
    <w:p w14:paraId="4E8F1D34" w14:textId="42996669" w:rsidR="00E44F43" w:rsidRPr="00AE0DB0" w:rsidRDefault="00E44F43" w:rsidP="002C67B8">
      <w:pPr>
        <w:pStyle w:val="CSPBoldNormalNospace"/>
        <w:rPr>
          <w:u w:color="000000"/>
        </w:rPr>
      </w:pPr>
      <w:r>
        <w:rPr>
          <w:u w:color="000000"/>
        </w:rPr>
        <w:t>Evaluating</w:t>
      </w:r>
    </w:p>
    <w:p w14:paraId="494D5EF3" w14:textId="738F301D" w:rsidR="00E44F43" w:rsidRDefault="00AE0DB0">
      <w:pPr>
        <w:pStyle w:val="ListParagraph"/>
        <w:numPr>
          <w:ilvl w:val="0"/>
          <w:numId w:val="27"/>
        </w:numPr>
      </w:pPr>
      <w:r w:rsidRPr="009A25B3">
        <w:t>Draw evidence-based conclusions by evaluating information and/or data to generate a range of alternatives and plan for action in response to contemporary events, challenges, developments, issues, problems and/or phenomena; make comparisons</w:t>
      </w:r>
      <w:r w:rsidRPr="00AE0DB0">
        <w:t xml:space="preserve">; evaluate costs (disadvantages) and benefits (advantages); and infer relationships </w:t>
      </w:r>
    </w:p>
    <w:p w14:paraId="581B89DE" w14:textId="266C1941" w:rsidR="00E44F43" w:rsidRPr="00AE0DB0" w:rsidRDefault="00E44F43" w:rsidP="00B7356C">
      <w:pPr>
        <w:pStyle w:val="LessonPageLinebreak"/>
      </w:pPr>
      <w:r>
        <w:tab/>
      </w:r>
    </w:p>
    <w:p w14:paraId="7658A42F" w14:textId="4F5DEF1A" w:rsidR="00691269" w:rsidRPr="005D0D92" w:rsidRDefault="00691269" w:rsidP="00A023DC">
      <w:pPr>
        <w:pStyle w:val="CSPBoldNormalNospace"/>
      </w:pPr>
      <w:r w:rsidRPr="005D0D92">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105BEB" w14:paraId="454EAD35" w14:textId="77777777" w:rsidTr="00105BEB">
        <w:trPr>
          <w:trHeight w:val="567"/>
        </w:trPr>
        <w:tc>
          <w:tcPr>
            <w:tcW w:w="757" w:type="dxa"/>
            <w:vAlign w:val="center"/>
          </w:tcPr>
          <w:p w14:paraId="2B36C173" w14:textId="77777777" w:rsidR="00105BEB" w:rsidRDefault="00105BEB" w:rsidP="005C7BCE">
            <w:pPr>
              <w:spacing w:after="0" w:line="240" w:lineRule="auto"/>
              <w:jc w:val="center"/>
            </w:pPr>
            <w:r>
              <w:rPr>
                <w:noProof/>
              </w:rPr>
              <w:drawing>
                <wp:inline distT="0" distB="0" distL="0" distR="0" wp14:anchorId="5FE24D91" wp14:editId="07C6A9D7">
                  <wp:extent cx="273600" cy="273600"/>
                  <wp:effectExtent l="0" t="0" r="0" b="0"/>
                  <wp:docPr id="1083456307"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5E74C522" w14:textId="77777777" w:rsidR="00105BEB" w:rsidRPr="00105BEB" w:rsidRDefault="00105BEB" w:rsidP="00243509">
            <w:pPr>
              <w:spacing w:after="0" w:line="240" w:lineRule="auto"/>
            </w:pPr>
            <w:r w:rsidRPr="00105BEB">
              <w:t>The Teacher Toolkit – Think-Pair-Share routine</w:t>
            </w:r>
          </w:p>
          <w:p w14:paraId="6EA83037" w14:textId="05BC8F31" w:rsidR="00105BEB" w:rsidRDefault="00105BEB" w:rsidP="00243509">
            <w:pPr>
              <w:spacing w:after="0" w:line="240" w:lineRule="auto"/>
            </w:pPr>
            <w:hyperlink r:id="rId56" w:history="1">
              <w:r w:rsidRPr="00105BEB">
                <w:rPr>
                  <w:rStyle w:val="Hyperlink"/>
                </w:rPr>
                <w:t>https://www.theteachertoolkit.com/index.php/tool/think-pair-share</w:t>
              </w:r>
            </w:hyperlink>
          </w:p>
        </w:tc>
      </w:tr>
      <w:tr w:rsidR="00105BEB" w14:paraId="4A7223DC" w14:textId="77777777" w:rsidTr="00105BEB">
        <w:trPr>
          <w:trHeight w:val="567"/>
        </w:trPr>
        <w:tc>
          <w:tcPr>
            <w:tcW w:w="757" w:type="dxa"/>
            <w:vAlign w:val="center"/>
          </w:tcPr>
          <w:p w14:paraId="5FA6F218" w14:textId="11FE6D87" w:rsidR="00105BEB" w:rsidRDefault="00105BEB" w:rsidP="005C7BCE">
            <w:pPr>
              <w:spacing w:after="0" w:line="240" w:lineRule="auto"/>
              <w:jc w:val="center"/>
              <w:rPr>
                <w:noProof/>
              </w:rPr>
            </w:pPr>
            <w:r>
              <w:rPr>
                <w:noProof/>
              </w:rPr>
              <w:drawing>
                <wp:inline distT="0" distB="0" distL="0" distR="0" wp14:anchorId="68BC7E3A" wp14:editId="22435B07">
                  <wp:extent cx="273600" cy="273600"/>
                  <wp:effectExtent l="0" t="0" r="0" b="0"/>
                  <wp:docPr id="1301228395"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22A2610E" w14:textId="3C1407D9" w:rsidR="00105BEB" w:rsidRDefault="00105BEB" w:rsidP="00243509">
            <w:pPr>
              <w:spacing w:after="0" w:line="240" w:lineRule="auto"/>
            </w:pPr>
            <w:r w:rsidRPr="00105BEB">
              <w:t xml:space="preserve">Australian Taxation Office – Government decisions and trade-offs </w:t>
            </w:r>
            <w:hyperlink r:id="rId57" w:history="1">
              <w:r w:rsidRPr="00105BEB">
                <w:rPr>
                  <w:rStyle w:val="Hyperlink"/>
                </w:rPr>
                <w:t>https://taxsuperandyou.gov.au/activity/economics-business/government-decisions-and-trade-offs</w:t>
              </w:r>
            </w:hyperlink>
            <w:r w:rsidRPr="00105BEB">
              <w:t xml:space="preserve"> </w:t>
            </w:r>
          </w:p>
        </w:tc>
      </w:tr>
      <w:tr w:rsidR="00105BEB" w14:paraId="1F351BD1" w14:textId="77777777" w:rsidTr="00105BEB">
        <w:trPr>
          <w:trHeight w:val="567"/>
        </w:trPr>
        <w:tc>
          <w:tcPr>
            <w:tcW w:w="757" w:type="dxa"/>
          </w:tcPr>
          <w:p w14:paraId="7657B493" w14:textId="77777777" w:rsidR="00105BEB" w:rsidRDefault="00105BEB" w:rsidP="00105BEB">
            <w:pPr>
              <w:spacing w:after="0" w:line="240" w:lineRule="auto"/>
              <w:jc w:val="center"/>
            </w:pPr>
            <w:r>
              <w:rPr>
                <w:noProof/>
              </w:rPr>
              <w:drawing>
                <wp:inline distT="0" distB="0" distL="0" distR="0" wp14:anchorId="6B6E61BD" wp14:editId="04A87830">
                  <wp:extent cx="273600" cy="273600"/>
                  <wp:effectExtent l="0" t="0" r="0" b="0"/>
                  <wp:docPr id="1983429246" name="Graphic 20" descr="Packing Box Op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3429246" name="Graphic 20" descr="Packing Box Open"/>
                          <pic:cNvPicPr/>
                        </pic:nvPicPr>
                        <pic:blipFill>
                          <a:blip r:embed="rId30">
                            <a:extLst>
                              <a:ext uri="{96DAC541-7B7A-43D3-8B79-37D633B846F1}">
                                <asvg:svgBlip xmlns:asvg="http://schemas.microsoft.com/office/drawing/2016/SVG/main" r:embed="rId31"/>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DB761F1" w14:textId="47EE7ECC" w:rsidR="00105BEB" w:rsidRDefault="00105BEB" w:rsidP="00243509">
            <w:pPr>
              <w:spacing w:after="0" w:line="240" w:lineRule="auto"/>
            </w:pPr>
            <w:r w:rsidRPr="00105BEB">
              <w:t xml:space="preserve">Australian Taxation Office – Government decision game </w:t>
            </w:r>
            <w:hyperlink r:id="rId58" w:history="1">
              <w:r w:rsidRPr="00105BEB">
                <w:rPr>
                  <w:rStyle w:val="Hyperlink"/>
                </w:rPr>
                <w:t>https://taxsuperandyou.gov.au/explainer/government-decisions-game-1</w:t>
              </w:r>
            </w:hyperlink>
            <w:r w:rsidRPr="00105BEB">
              <w:t xml:space="preserve"> </w:t>
            </w:r>
          </w:p>
        </w:tc>
      </w:tr>
      <w:tr w:rsidR="00243509" w14:paraId="0B978FEF" w14:textId="77777777" w:rsidTr="00105BEB">
        <w:trPr>
          <w:trHeight w:val="567"/>
        </w:trPr>
        <w:tc>
          <w:tcPr>
            <w:tcW w:w="757" w:type="dxa"/>
          </w:tcPr>
          <w:p w14:paraId="0005BE79" w14:textId="5C7752FB" w:rsidR="00243509" w:rsidRDefault="00243509" w:rsidP="00105BEB">
            <w:pPr>
              <w:spacing w:after="0" w:line="240" w:lineRule="auto"/>
              <w:jc w:val="center"/>
              <w:rPr>
                <w:noProof/>
              </w:rPr>
            </w:pPr>
            <w:r>
              <w:rPr>
                <w:noProof/>
              </w:rPr>
              <w:drawing>
                <wp:inline distT="0" distB="0" distL="0" distR="0" wp14:anchorId="68B74DAF" wp14:editId="5B2C1EFE">
                  <wp:extent cx="273600" cy="273600"/>
                  <wp:effectExtent l="0" t="0" r="0" b="0"/>
                  <wp:docPr id="299756772" name="Graphic 20" descr="Packing Box Op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3429246" name="Graphic 20" descr="Packing Box Open"/>
                          <pic:cNvPicPr/>
                        </pic:nvPicPr>
                        <pic:blipFill>
                          <a:blip r:embed="rId30">
                            <a:extLst>
                              <a:ext uri="{96DAC541-7B7A-43D3-8B79-37D633B846F1}">
                                <asvg:svgBlip xmlns:asvg="http://schemas.microsoft.com/office/drawing/2016/SVG/main" r:embed="rId31"/>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7768D3F0" w14:textId="5C86C1D6" w:rsidR="00243509" w:rsidRPr="00105BEB" w:rsidRDefault="00243509" w:rsidP="00243509">
            <w:pPr>
              <w:spacing w:after="0" w:line="240" w:lineRule="auto"/>
            </w:pPr>
            <w:r w:rsidRPr="00105BEB">
              <w:t xml:space="preserve">Australian Taxation Office – Government decision cards </w:t>
            </w:r>
            <w:hyperlink r:id="rId59" w:history="1">
              <w:r w:rsidRPr="00105BEB">
                <w:rPr>
                  <w:rStyle w:val="Hyperlink"/>
                </w:rPr>
                <w:t>https://taxsuperandyou.gov.au/explainer/government-decision-cards-1</w:t>
              </w:r>
            </w:hyperlink>
          </w:p>
        </w:tc>
      </w:tr>
    </w:tbl>
    <w:p w14:paraId="41B7D3A7" w14:textId="77777777" w:rsidR="00A023DC" w:rsidRDefault="00691269" w:rsidP="00105BEB">
      <w:pPr>
        <w:pStyle w:val="CSPBoldNormalNospace"/>
        <w:spacing w:before="200"/>
      </w:pPr>
      <w:r w:rsidRPr="005D0D92">
        <w:t xml:space="preserve">Teacher </w:t>
      </w:r>
      <w:r w:rsidR="00385254">
        <w:t>i</w:t>
      </w:r>
      <w:r w:rsidRPr="005D0D92">
        <w:t>nformation</w:t>
      </w:r>
    </w:p>
    <w:p w14:paraId="634F7484" w14:textId="5D1675F3" w:rsidR="00CC4B21" w:rsidRDefault="00CC4B21" w:rsidP="00A023DC">
      <w:r w:rsidRPr="00F217F9">
        <w:t>Governments at the local, state and federal level all provide goods and services to the general public and are responsible for the provision and maintenance of essential services for o</w:t>
      </w:r>
      <w:r>
        <w:t>ur nation, state and community.</w:t>
      </w:r>
      <w:r w:rsidR="004322AB">
        <w:t xml:space="preserve"> </w:t>
      </w:r>
      <w:r w:rsidRPr="00F217F9">
        <w:t>All of these services are costly and require revenue to operate. The revenue that government</w:t>
      </w:r>
      <w:r>
        <w:t>s</w:t>
      </w:r>
      <w:r w:rsidRPr="00F217F9">
        <w:t xml:space="preserve"> raise </w:t>
      </w:r>
      <w:r w:rsidR="00BC0148" w:rsidRPr="00F217F9">
        <w:t>is</w:t>
      </w:r>
      <w:r w:rsidRPr="00F217F9">
        <w:t xml:space="preserve"> in the form of taxes. </w:t>
      </w:r>
    </w:p>
    <w:p w14:paraId="6F50BCA8" w14:textId="39363AB3" w:rsidR="006B0CAB" w:rsidRDefault="00F67339" w:rsidP="00A023DC">
      <w:r>
        <w:t xml:space="preserve">When accessing the </w:t>
      </w:r>
      <w:r w:rsidRPr="00E516E4">
        <w:rPr>
          <w:i/>
          <w:iCs/>
        </w:rPr>
        <w:t>Australian Tax Office: Tax, Super and You</w:t>
      </w:r>
      <w:r>
        <w:t xml:space="preserve"> resources, teachers will </w:t>
      </w:r>
      <w:r w:rsidR="00314643">
        <w:t>need to</w:t>
      </w:r>
      <w:r>
        <w:t xml:space="preserve"> </w:t>
      </w:r>
      <w:r w:rsidR="00314643">
        <w:br/>
      </w:r>
      <w:r>
        <w:t>log in.</w:t>
      </w:r>
    </w:p>
    <w:p w14:paraId="1D59E8EA" w14:textId="77777777" w:rsidR="00EB0EAC" w:rsidRDefault="00EB0EAC">
      <w:pPr>
        <w:spacing w:after="0" w:line="240" w:lineRule="auto"/>
        <w:rPr>
          <w:rFonts w:eastAsiaTheme="minorHAnsi"/>
          <w:b/>
          <w:lang w:eastAsia="en-US"/>
        </w:rPr>
      </w:pPr>
      <w:r>
        <w:br w:type="page"/>
      </w:r>
    </w:p>
    <w:p w14:paraId="411821F0" w14:textId="17406B1D" w:rsidR="00091F06" w:rsidRDefault="00091F06" w:rsidP="009D04A3">
      <w:pPr>
        <w:pStyle w:val="CSPBoldNormalNospace"/>
      </w:pPr>
      <w:r w:rsidRPr="005D0D92">
        <w:lastRenderedPageBreak/>
        <w:t xml:space="preserve">Lesson </w:t>
      </w:r>
      <w:r>
        <w:t>o</w:t>
      </w:r>
      <w:r w:rsidRPr="005D0D92">
        <w:t>utline</w:t>
      </w:r>
    </w:p>
    <w:tbl>
      <w:tblPr>
        <w:tblStyle w:val="SCSAExemplartable"/>
        <w:tblW w:w="0" w:type="auto"/>
        <w:tblLook w:val="04A0" w:firstRow="1" w:lastRow="0" w:firstColumn="1" w:lastColumn="0" w:noHBand="0" w:noVBand="1"/>
      </w:tblPr>
      <w:tblGrid>
        <w:gridCol w:w="4530"/>
        <w:gridCol w:w="4530"/>
      </w:tblGrid>
      <w:tr w:rsidR="00091F06" w14:paraId="4A16529C"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55DAD824" w14:textId="77777777" w:rsidR="00091F06" w:rsidRDefault="00091F06" w:rsidP="00A023DC">
            <w:pPr>
              <w:spacing w:after="0" w:line="240" w:lineRule="auto"/>
              <w:rPr>
                <w:rFonts w:eastAsia="Calibri"/>
                <w:b w:val="0"/>
                <w:bCs/>
                <w:iCs/>
              </w:rPr>
            </w:pPr>
            <w:r>
              <w:rPr>
                <w:rFonts w:eastAsia="Calibri"/>
                <w:bCs/>
                <w:iCs/>
              </w:rPr>
              <w:t>Learning intention/s</w:t>
            </w:r>
          </w:p>
        </w:tc>
        <w:tc>
          <w:tcPr>
            <w:tcW w:w="4530" w:type="dxa"/>
          </w:tcPr>
          <w:p w14:paraId="47A2C2C1" w14:textId="77777777" w:rsidR="00091F06" w:rsidRDefault="00091F06" w:rsidP="00A023DC">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Success criteria</w:t>
            </w:r>
          </w:p>
        </w:tc>
      </w:tr>
      <w:tr w:rsidR="00091F06" w:rsidRPr="00041411" w14:paraId="5CE86D88"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556C051C" w14:textId="77777777" w:rsidR="00091F06" w:rsidRDefault="00091F06" w:rsidP="00A023DC">
            <w:pPr>
              <w:spacing w:after="0" w:line="240" w:lineRule="auto"/>
              <w:rPr>
                <w:rFonts w:ascii="Calibri" w:eastAsia="Calibri" w:hAnsi="Calibri"/>
                <w:iCs/>
              </w:rPr>
            </w:pPr>
            <w:r w:rsidRPr="00BB3FAC">
              <w:rPr>
                <w:rFonts w:ascii="Calibri" w:eastAsia="Calibri" w:hAnsi="Calibri"/>
                <w:iCs/>
              </w:rPr>
              <w:t>Students will</w:t>
            </w:r>
            <w:r>
              <w:rPr>
                <w:rFonts w:ascii="Calibri" w:eastAsia="Calibri" w:hAnsi="Calibri"/>
                <w:iCs/>
              </w:rPr>
              <w:t>:</w:t>
            </w:r>
            <w:r w:rsidRPr="00BB3FAC">
              <w:rPr>
                <w:rFonts w:ascii="Calibri" w:eastAsia="Calibri" w:hAnsi="Calibri"/>
                <w:iCs/>
              </w:rPr>
              <w:t xml:space="preserve"> </w:t>
            </w:r>
          </w:p>
          <w:p w14:paraId="2C0CE63B" w14:textId="4092209B" w:rsidR="00091F06" w:rsidRPr="00AC2EAB" w:rsidRDefault="00091F06">
            <w:pPr>
              <w:pStyle w:val="ListParagraph"/>
              <w:numPr>
                <w:ilvl w:val="0"/>
                <w:numId w:val="27"/>
              </w:numPr>
            </w:pPr>
            <w:r w:rsidRPr="00AC2EAB">
              <w:t>understand the roles and responsibilities of local, state, and federal governments in providing some goods and services that are not sufficiently supplied by the market</w:t>
            </w:r>
            <w:r w:rsidR="00314643" w:rsidRPr="00AC2EAB">
              <w:t>.</w:t>
            </w:r>
          </w:p>
        </w:tc>
        <w:tc>
          <w:tcPr>
            <w:tcW w:w="4530" w:type="dxa"/>
          </w:tcPr>
          <w:p w14:paraId="05E91DDC" w14:textId="77777777" w:rsidR="00091F06" w:rsidRDefault="00091F06" w:rsidP="00A023DC">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BB3FAC">
              <w:rPr>
                <w:rFonts w:ascii="Calibri" w:eastAsia="Calibri" w:hAnsi="Calibri"/>
                <w:iCs/>
              </w:rPr>
              <w:t>Students can</w:t>
            </w:r>
            <w:r>
              <w:rPr>
                <w:rFonts w:ascii="Calibri" w:eastAsia="Calibri" w:hAnsi="Calibri"/>
                <w:iCs/>
              </w:rPr>
              <w:t>:</w:t>
            </w:r>
          </w:p>
          <w:p w14:paraId="5B2B2BC8" w14:textId="48377FC7" w:rsidR="00091F06" w:rsidRPr="00AC2EAB" w:rsidRDefault="00091F06">
            <w:pPr>
              <w:pStyle w:val="ListParagraph"/>
              <w:numPr>
                <w:ilvl w:val="0"/>
                <w:numId w:val="27"/>
              </w:numPr>
              <w:cnfStyle w:val="000000000000" w:firstRow="0" w:lastRow="0" w:firstColumn="0" w:lastColumn="0" w:oddVBand="0" w:evenVBand="0" w:oddHBand="0" w:evenHBand="0" w:firstRowFirstColumn="0" w:firstRowLastColumn="0" w:lastRowFirstColumn="0" w:lastRowLastColumn="0"/>
            </w:pPr>
            <w:r w:rsidRPr="00AC2EAB">
              <w:t>participate in group discussions and activities to analyse government decisions and their trade-offs</w:t>
            </w:r>
          </w:p>
          <w:p w14:paraId="223B6D9A" w14:textId="40F99EF1" w:rsidR="00091F06" w:rsidRPr="00AC2EAB" w:rsidRDefault="00091F06">
            <w:pPr>
              <w:pStyle w:val="ListParagraph"/>
              <w:numPr>
                <w:ilvl w:val="0"/>
                <w:numId w:val="27"/>
              </w:numPr>
              <w:cnfStyle w:val="000000000000" w:firstRow="0" w:lastRow="0" w:firstColumn="0" w:lastColumn="0" w:oddVBand="0" w:evenVBand="0" w:oddHBand="0" w:evenHBand="0" w:firstRowFirstColumn="0" w:firstRowLastColumn="0" w:lastRowFirstColumn="0" w:lastRowLastColumn="0"/>
            </w:pPr>
            <w:r w:rsidRPr="00AC2EAB">
              <w:t>write a paragraph explaining how trade-offs impact government decisions</w:t>
            </w:r>
            <w:r w:rsidR="00314643" w:rsidRPr="00AC2EAB">
              <w:t>.</w:t>
            </w:r>
          </w:p>
        </w:tc>
      </w:tr>
    </w:tbl>
    <w:p w14:paraId="1270E77E" w14:textId="404E83C7" w:rsidR="00691269" w:rsidRPr="005D0D92" w:rsidRDefault="00691269" w:rsidP="00A023DC">
      <w:pPr>
        <w:pStyle w:val="CSPBoldNormalNospace"/>
        <w:spacing w:before="200"/>
      </w:pPr>
      <w:r w:rsidRPr="005D0D92">
        <w:t>Introduction</w:t>
      </w:r>
    </w:p>
    <w:p w14:paraId="106D8619" w14:textId="3A703B2D" w:rsidR="00691269" w:rsidRDefault="007A235E">
      <w:pPr>
        <w:pStyle w:val="ListParagraph"/>
        <w:numPr>
          <w:ilvl w:val="0"/>
          <w:numId w:val="27"/>
        </w:numPr>
      </w:pPr>
      <w:r>
        <w:t>Using the</w:t>
      </w:r>
      <w:r w:rsidR="007C6737" w:rsidRPr="00AC10D1">
        <w:t xml:space="preserve"> </w:t>
      </w:r>
      <w:r w:rsidR="007C6737" w:rsidRPr="0074031A">
        <w:rPr>
          <w:i/>
          <w:iCs/>
        </w:rPr>
        <w:t>Think-Pa</w:t>
      </w:r>
      <w:r w:rsidR="002B139D" w:rsidRPr="0074031A">
        <w:rPr>
          <w:i/>
          <w:iCs/>
        </w:rPr>
        <w:t>ir-Share</w:t>
      </w:r>
      <w:r w:rsidR="002B139D" w:rsidRPr="00AC10D1">
        <w:t xml:space="preserve"> </w:t>
      </w:r>
      <w:r w:rsidR="00091F06">
        <w:t>thinking routine</w:t>
      </w:r>
      <w:r>
        <w:t xml:space="preserve"> students list</w:t>
      </w:r>
      <w:r w:rsidR="00091F06">
        <w:t xml:space="preserve"> </w:t>
      </w:r>
      <w:r w:rsidR="002B139D" w:rsidRPr="00AC10D1">
        <w:t xml:space="preserve">the different responsibilities of local, state and federal governments as a review of </w:t>
      </w:r>
      <w:r w:rsidR="00086B31" w:rsidRPr="00AC10D1">
        <w:t>Year 6 Civics and Citizenship</w:t>
      </w:r>
      <w:r w:rsidR="00194546">
        <w:t xml:space="preserve"> content</w:t>
      </w:r>
      <w:r w:rsidR="00086B31" w:rsidRPr="00AC10D1">
        <w:t>.</w:t>
      </w:r>
      <w:r w:rsidR="00F67339">
        <w:t xml:space="preserve"> Examples are provided below.</w:t>
      </w:r>
    </w:p>
    <w:tbl>
      <w:tblPr>
        <w:tblStyle w:val="GridTable1Light"/>
        <w:tblpPr w:leftFromText="180" w:rightFromText="180" w:vertAnchor="text" w:horzAnchor="margin" w:tblpY="195"/>
        <w:tblW w:w="5000" w:type="pct"/>
        <w:tblBorders>
          <w:top w:val="single" w:sz="4" w:space="0" w:color="A81913" w:themeColor="accent1" w:themeShade="BF"/>
          <w:left w:val="single" w:sz="4" w:space="0" w:color="A81913" w:themeColor="accent1" w:themeShade="BF"/>
          <w:bottom w:val="single" w:sz="4" w:space="0" w:color="A81913" w:themeColor="accent1" w:themeShade="BF"/>
          <w:right w:val="single" w:sz="4" w:space="0" w:color="A81913" w:themeColor="accent1" w:themeShade="BF"/>
          <w:insideH w:val="single" w:sz="4" w:space="0" w:color="A81913" w:themeColor="accent1" w:themeShade="BF"/>
          <w:insideV w:val="single" w:sz="4" w:space="0" w:color="A81913" w:themeColor="accent1" w:themeShade="BF"/>
        </w:tblBorders>
        <w:tblLayout w:type="fixed"/>
        <w:tblCellMar>
          <w:top w:w="74" w:type="dxa"/>
          <w:left w:w="74" w:type="dxa"/>
          <w:bottom w:w="74" w:type="dxa"/>
          <w:right w:w="74" w:type="dxa"/>
        </w:tblCellMar>
        <w:tblLook w:val="04A0" w:firstRow="1" w:lastRow="0" w:firstColumn="1" w:lastColumn="0" w:noHBand="0" w:noVBand="1"/>
      </w:tblPr>
      <w:tblGrid>
        <w:gridCol w:w="1272"/>
        <w:gridCol w:w="2693"/>
        <w:gridCol w:w="2318"/>
        <w:gridCol w:w="2777"/>
      </w:tblGrid>
      <w:tr w:rsidR="00F67339" w:rsidRPr="00F217F9" w14:paraId="40609B90" w14:textId="77777777" w:rsidTr="00D72549">
        <w:trPr>
          <w:cnfStyle w:val="100000000000" w:firstRow="1" w:lastRow="0" w:firstColumn="0" w:lastColumn="0" w:oddVBand="0" w:evenVBand="0" w:oddHBand="0" w:evenHBand="0" w:firstRowFirstColumn="0" w:firstRowLastColumn="0" w:lastRowFirstColumn="0" w:lastRowLastColumn="0"/>
          <w:trHeight w:val="26"/>
        </w:trPr>
        <w:tc>
          <w:tcPr>
            <w:cnfStyle w:val="001000000000" w:firstRow="0" w:lastRow="0" w:firstColumn="1" w:lastColumn="0" w:oddVBand="0" w:evenVBand="0" w:oddHBand="0" w:evenHBand="0" w:firstRowFirstColumn="0" w:firstRowLastColumn="0" w:lastRowFirstColumn="0" w:lastRowLastColumn="0"/>
            <w:tcW w:w="1265" w:type="dxa"/>
            <w:tcBorders>
              <w:bottom w:val="none" w:sz="0" w:space="0" w:color="auto"/>
            </w:tcBorders>
            <w:shd w:val="clear" w:color="auto" w:fill="F9D3D1" w:themeFill="accent5"/>
          </w:tcPr>
          <w:p w14:paraId="3ADE32D3" w14:textId="77777777" w:rsidR="00F67339" w:rsidRPr="00F217F9" w:rsidRDefault="00F67339" w:rsidP="00A023DC">
            <w:pPr>
              <w:spacing w:after="0"/>
            </w:pPr>
          </w:p>
        </w:tc>
        <w:tc>
          <w:tcPr>
            <w:tcW w:w="2680" w:type="dxa"/>
            <w:tcBorders>
              <w:bottom w:val="none" w:sz="0" w:space="0" w:color="auto"/>
            </w:tcBorders>
            <w:shd w:val="clear" w:color="auto" w:fill="F9D3D1" w:themeFill="accent5"/>
          </w:tcPr>
          <w:p w14:paraId="79509DEB" w14:textId="77777777" w:rsidR="00F67339" w:rsidRPr="00F217F9" w:rsidRDefault="00F67339" w:rsidP="00A023DC">
            <w:pPr>
              <w:spacing w:after="0"/>
              <w:cnfStyle w:val="100000000000" w:firstRow="1" w:lastRow="0" w:firstColumn="0" w:lastColumn="0" w:oddVBand="0" w:evenVBand="0" w:oddHBand="0" w:evenHBand="0" w:firstRowFirstColumn="0" w:firstRowLastColumn="0" w:lastRowFirstColumn="0" w:lastRowLastColumn="0"/>
            </w:pPr>
            <w:r w:rsidRPr="00F217F9">
              <w:t>Local</w:t>
            </w:r>
            <w:r>
              <w:t xml:space="preserve"> government</w:t>
            </w:r>
          </w:p>
        </w:tc>
        <w:tc>
          <w:tcPr>
            <w:tcW w:w="2307" w:type="dxa"/>
            <w:tcBorders>
              <w:bottom w:val="none" w:sz="0" w:space="0" w:color="auto"/>
            </w:tcBorders>
            <w:shd w:val="clear" w:color="auto" w:fill="F9D3D1"/>
          </w:tcPr>
          <w:p w14:paraId="24C73556" w14:textId="77777777" w:rsidR="00F67339" w:rsidRPr="00F217F9" w:rsidRDefault="00F67339" w:rsidP="00A023DC">
            <w:pPr>
              <w:spacing w:after="0"/>
              <w:cnfStyle w:val="100000000000" w:firstRow="1" w:lastRow="0" w:firstColumn="0" w:lastColumn="0" w:oddVBand="0" w:evenVBand="0" w:oddHBand="0" w:evenHBand="0" w:firstRowFirstColumn="0" w:firstRowLastColumn="0" w:lastRowFirstColumn="0" w:lastRowLastColumn="0"/>
            </w:pPr>
            <w:r w:rsidRPr="00F217F9">
              <w:t>State</w:t>
            </w:r>
            <w:r>
              <w:t xml:space="preserve"> government</w:t>
            </w:r>
          </w:p>
        </w:tc>
        <w:tc>
          <w:tcPr>
            <w:tcW w:w="2764" w:type="dxa"/>
            <w:tcBorders>
              <w:bottom w:val="none" w:sz="0" w:space="0" w:color="auto"/>
            </w:tcBorders>
            <w:shd w:val="clear" w:color="auto" w:fill="F9D3D1"/>
          </w:tcPr>
          <w:p w14:paraId="0955EC8D" w14:textId="77777777" w:rsidR="00F67339" w:rsidRPr="00F217F9" w:rsidRDefault="00F67339" w:rsidP="00A023DC">
            <w:pPr>
              <w:spacing w:after="0"/>
              <w:cnfStyle w:val="100000000000" w:firstRow="1" w:lastRow="0" w:firstColumn="0" w:lastColumn="0" w:oddVBand="0" w:evenVBand="0" w:oddHBand="0" w:evenHBand="0" w:firstRowFirstColumn="0" w:firstRowLastColumn="0" w:lastRowFirstColumn="0" w:lastRowLastColumn="0"/>
            </w:pPr>
            <w:r w:rsidRPr="00F217F9">
              <w:t>Federal</w:t>
            </w:r>
            <w:r>
              <w:t xml:space="preserve"> government</w:t>
            </w:r>
          </w:p>
        </w:tc>
      </w:tr>
      <w:tr w:rsidR="00F67339" w:rsidRPr="00F217F9" w14:paraId="38A905FF" w14:textId="77777777" w:rsidTr="00D72549">
        <w:trPr>
          <w:trHeight w:val="3845"/>
        </w:trPr>
        <w:tc>
          <w:tcPr>
            <w:cnfStyle w:val="001000000000" w:firstRow="0" w:lastRow="0" w:firstColumn="1" w:lastColumn="0" w:oddVBand="0" w:evenVBand="0" w:oddHBand="0" w:evenHBand="0" w:firstRowFirstColumn="0" w:firstRowLastColumn="0" w:lastRowFirstColumn="0" w:lastRowLastColumn="0"/>
            <w:tcW w:w="1265" w:type="dxa"/>
            <w:shd w:val="clear" w:color="auto" w:fill="F9D3D1"/>
          </w:tcPr>
          <w:p w14:paraId="553CC1F2" w14:textId="77777777" w:rsidR="00F67339" w:rsidRPr="00F217F9" w:rsidRDefault="00F67339" w:rsidP="00A023DC">
            <w:pPr>
              <w:spacing w:after="0"/>
            </w:pPr>
            <w:r w:rsidRPr="00F217F9">
              <w:t>Services</w:t>
            </w:r>
          </w:p>
        </w:tc>
        <w:tc>
          <w:tcPr>
            <w:tcW w:w="2680" w:type="dxa"/>
          </w:tcPr>
          <w:p w14:paraId="16E94A91" w14:textId="42C964D4"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local roads</w:t>
            </w:r>
          </w:p>
          <w:p w14:paraId="0EDE5480" w14:textId="7DDEC5FF"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waste management</w:t>
            </w:r>
          </w:p>
          <w:p w14:paraId="025C7258"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parking</w:t>
            </w:r>
          </w:p>
          <w:p w14:paraId="2F9B4428" w14:textId="572ED1AF"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 xml:space="preserve">recreational facilities </w:t>
            </w:r>
          </w:p>
          <w:p w14:paraId="7292701F" w14:textId="3A2F0489"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cultural facilities</w:t>
            </w:r>
          </w:p>
          <w:p w14:paraId="30286DFB"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sewerage</w:t>
            </w:r>
          </w:p>
          <w:p w14:paraId="1A101186"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town planning</w:t>
            </w:r>
          </w:p>
          <w:p w14:paraId="757D0543"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building approvals and inspections</w:t>
            </w:r>
          </w:p>
          <w:p w14:paraId="583FD566"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land and coast care programs</w:t>
            </w:r>
          </w:p>
          <w:p w14:paraId="23EA7FDA" w14:textId="4825B860" w:rsidR="00F67339" w:rsidRPr="00F217F9"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pet control</w:t>
            </w:r>
          </w:p>
        </w:tc>
        <w:tc>
          <w:tcPr>
            <w:tcW w:w="2307" w:type="dxa"/>
          </w:tcPr>
          <w:p w14:paraId="763780D8"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schools</w:t>
            </w:r>
          </w:p>
          <w:p w14:paraId="4A56D694"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hospitals</w:t>
            </w:r>
          </w:p>
          <w:p w14:paraId="0072CC34"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roads and railways</w:t>
            </w:r>
          </w:p>
          <w:p w14:paraId="4F109199"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public transport</w:t>
            </w:r>
          </w:p>
          <w:p w14:paraId="49AE88F4" w14:textId="7D778CF1"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 xml:space="preserve">utilities </w:t>
            </w:r>
          </w:p>
          <w:p w14:paraId="47C8CCEF"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mining</w:t>
            </w:r>
          </w:p>
          <w:p w14:paraId="7D6AD3EC"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agriculture</w:t>
            </w:r>
          </w:p>
          <w:p w14:paraId="0651028B"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forests</w:t>
            </w:r>
          </w:p>
          <w:p w14:paraId="6CDB4112"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community services</w:t>
            </w:r>
          </w:p>
          <w:p w14:paraId="325C40AF"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consumer affairs</w:t>
            </w:r>
          </w:p>
          <w:p w14:paraId="182A37D8"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police</w:t>
            </w:r>
          </w:p>
          <w:p w14:paraId="26AD0AC6" w14:textId="77777777" w:rsidR="00F67339" w:rsidRPr="008173CF"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prisons</w:t>
            </w:r>
          </w:p>
          <w:p w14:paraId="57831556" w14:textId="77777777" w:rsidR="00F67339" w:rsidRPr="00F217F9"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173CF">
              <w:t>ambulance services</w:t>
            </w:r>
          </w:p>
        </w:tc>
        <w:tc>
          <w:tcPr>
            <w:tcW w:w="2764" w:type="dxa"/>
          </w:tcPr>
          <w:p w14:paraId="5AD6620D"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international and Australian trade and commerce</w:t>
            </w:r>
          </w:p>
          <w:p w14:paraId="6D7C7672"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defence</w:t>
            </w:r>
          </w:p>
          <w:p w14:paraId="5AD8D891" w14:textId="09BFD60F"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postal services</w:t>
            </w:r>
          </w:p>
          <w:p w14:paraId="4BF914E8" w14:textId="1F83C216"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 xml:space="preserve">banking </w:t>
            </w:r>
          </w:p>
          <w:p w14:paraId="2DA3E724"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foreign policy</w:t>
            </w:r>
          </w:p>
          <w:p w14:paraId="03E72846"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citizenship</w:t>
            </w:r>
          </w:p>
          <w:p w14:paraId="5600B0E3"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taxation</w:t>
            </w:r>
          </w:p>
          <w:p w14:paraId="7AF89295"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welfare payments</w:t>
            </w:r>
          </w:p>
          <w:p w14:paraId="335060BB"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Medicare</w:t>
            </w:r>
          </w:p>
          <w:p w14:paraId="2D9BA686" w14:textId="77777777" w:rsidR="00F67339" w:rsidRPr="008A5486"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national employment conditions</w:t>
            </w:r>
          </w:p>
          <w:p w14:paraId="68C71622" w14:textId="63BDF729" w:rsidR="00F67339" w:rsidRPr="005D3F90" w:rsidRDefault="00F67339" w:rsidP="00A023DC">
            <w:pPr>
              <w:spacing w:after="0"/>
              <w:cnfStyle w:val="000000000000" w:firstRow="0" w:lastRow="0" w:firstColumn="0" w:lastColumn="0" w:oddVBand="0" w:evenVBand="0" w:oddHBand="0" w:evenHBand="0" w:firstRowFirstColumn="0" w:firstRowLastColumn="0" w:lastRowFirstColumn="0" w:lastRowLastColumn="0"/>
            </w:pPr>
            <w:r w:rsidRPr="008A5486">
              <w:t>immigration</w:t>
            </w:r>
          </w:p>
        </w:tc>
      </w:tr>
    </w:tbl>
    <w:p w14:paraId="54BE1ED5" w14:textId="4BFE7214" w:rsidR="00691269" w:rsidRDefault="00205DA4" w:rsidP="00360D34">
      <w:pPr>
        <w:pStyle w:val="CSPBoldNormalNospace"/>
        <w:spacing w:before="200"/>
      </w:pPr>
      <w:r>
        <w:t>Main activity</w:t>
      </w:r>
    </w:p>
    <w:p w14:paraId="1CB1C299" w14:textId="51433E9A" w:rsidR="00691269" w:rsidRPr="00AC10D1" w:rsidRDefault="00AC10D1">
      <w:pPr>
        <w:pStyle w:val="ListParagraph"/>
        <w:numPr>
          <w:ilvl w:val="0"/>
          <w:numId w:val="27"/>
        </w:numPr>
      </w:pPr>
      <w:r>
        <w:t>Student</w:t>
      </w:r>
      <w:r w:rsidR="00D47FE1">
        <w:t>s</w:t>
      </w:r>
      <w:r>
        <w:t xml:space="preserve"> require access to</w:t>
      </w:r>
      <w:r w:rsidR="00D47FE1">
        <w:t xml:space="preserve"> the instructions for the </w:t>
      </w:r>
      <w:r w:rsidR="004D2B7D" w:rsidRPr="00AC2EAB">
        <w:rPr>
          <w:i/>
          <w:iCs/>
        </w:rPr>
        <w:t>G</w:t>
      </w:r>
      <w:r w:rsidR="00D47FE1" w:rsidRPr="00AC2EAB">
        <w:rPr>
          <w:i/>
          <w:iCs/>
        </w:rPr>
        <w:t xml:space="preserve">overnment </w:t>
      </w:r>
      <w:r w:rsidR="004D2B7D" w:rsidRPr="00AC2EAB">
        <w:rPr>
          <w:i/>
          <w:iCs/>
        </w:rPr>
        <w:t>D</w:t>
      </w:r>
      <w:r w:rsidR="008F560D" w:rsidRPr="00AC2EAB">
        <w:rPr>
          <w:i/>
          <w:iCs/>
        </w:rPr>
        <w:t xml:space="preserve">ecisions </w:t>
      </w:r>
      <w:r w:rsidR="004D2B7D" w:rsidRPr="00AC2EAB">
        <w:rPr>
          <w:i/>
          <w:iCs/>
        </w:rPr>
        <w:t>G</w:t>
      </w:r>
      <w:r w:rsidR="008F560D" w:rsidRPr="00AC2EAB">
        <w:rPr>
          <w:i/>
          <w:iCs/>
        </w:rPr>
        <w:t>ame</w:t>
      </w:r>
      <w:r w:rsidR="00091F06" w:rsidRPr="00AC2EAB">
        <w:rPr>
          <w:i/>
          <w:iCs/>
        </w:rPr>
        <w:t xml:space="preserve"> </w:t>
      </w:r>
      <w:r w:rsidR="00091F06">
        <w:t>teacher resource</w:t>
      </w:r>
      <w:r w:rsidR="004D2B7D">
        <w:t>,</w:t>
      </w:r>
      <w:r w:rsidR="00884A49">
        <w:t xml:space="preserve"> </w:t>
      </w:r>
      <w:r w:rsidR="00D318D0">
        <w:t xml:space="preserve">a set of government decision cards </w:t>
      </w:r>
      <w:r w:rsidR="008F560D">
        <w:t>and the recording sheet.</w:t>
      </w:r>
      <w:r w:rsidR="00261A47">
        <w:t xml:space="preserve"> These are available on the </w:t>
      </w:r>
      <w:r w:rsidR="00261A47" w:rsidRPr="00AC2EAB">
        <w:rPr>
          <w:bCs/>
          <w:i/>
          <w:iCs/>
        </w:rPr>
        <w:t xml:space="preserve">Government </w:t>
      </w:r>
      <w:r w:rsidR="004D2B7D" w:rsidRPr="00AC2EAB">
        <w:rPr>
          <w:bCs/>
          <w:i/>
          <w:iCs/>
        </w:rPr>
        <w:t>D</w:t>
      </w:r>
      <w:r w:rsidR="00261A47" w:rsidRPr="00AC2EAB">
        <w:rPr>
          <w:bCs/>
          <w:i/>
          <w:iCs/>
        </w:rPr>
        <w:t xml:space="preserve">ecision </w:t>
      </w:r>
      <w:r w:rsidR="004D2B7D" w:rsidRPr="00AC2EAB">
        <w:rPr>
          <w:bCs/>
          <w:i/>
          <w:iCs/>
        </w:rPr>
        <w:t>G</w:t>
      </w:r>
      <w:r w:rsidR="00261A47" w:rsidRPr="00AC2EAB">
        <w:rPr>
          <w:bCs/>
          <w:i/>
          <w:iCs/>
        </w:rPr>
        <w:t xml:space="preserve">ame </w:t>
      </w:r>
      <w:r w:rsidR="00091F06" w:rsidRPr="00AC2EAB">
        <w:rPr>
          <w:bCs/>
        </w:rPr>
        <w:t xml:space="preserve">teacher </w:t>
      </w:r>
      <w:r w:rsidR="00261A47" w:rsidRPr="00AC2EAB">
        <w:rPr>
          <w:bCs/>
        </w:rPr>
        <w:t>resource.</w:t>
      </w:r>
      <w:r>
        <w:t xml:space="preserve"> </w:t>
      </w:r>
    </w:p>
    <w:p w14:paraId="455561BB" w14:textId="2C3C7E1A" w:rsidR="00691269" w:rsidRDefault="005C6707">
      <w:pPr>
        <w:pStyle w:val="ListParagraph"/>
        <w:numPr>
          <w:ilvl w:val="0"/>
          <w:numId w:val="27"/>
        </w:numPr>
      </w:pPr>
      <w:r w:rsidRPr="005C6707">
        <w:t>Students work in groups</w:t>
      </w:r>
      <w:r w:rsidR="0024366B">
        <w:t xml:space="preserve"> to</w:t>
      </w:r>
      <w:r>
        <w:t xml:space="preserve"> complete the </w:t>
      </w:r>
      <w:r w:rsidR="004D2B7D" w:rsidRPr="00AC2EAB">
        <w:rPr>
          <w:i/>
          <w:iCs/>
        </w:rPr>
        <w:t>G</w:t>
      </w:r>
      <w:r w:rsidR="00504E84" w:rsidRPr="00AC2EAB">
        <w:rPr>
          <w:i/>
          <w:iCs/>
        </w:rPr>
        <w:t xml:space="preserve">overnment </w:t>
      </w:r>
      <w:r w:rsidR="004D2B7D" w:rsidRPr="00AC2EAB">
        <w:rPr>
          <w:i/>
          <w:iCs/>
        </w:rPr>
        <w:t>D</w:t>
      </w:r>
      <w:r w:rsidR="00504E84" w:rsidRPr="00AC2EAB">
        <w:rPr>
          <w:i/>
          <w:iCs/>
        </w:rPr>
        <w:t xml:space="preserve">ecisions </w:t>
      </w:r>
      <w:r w:rsidR="004D2B7D" w:rsidRPr="00AC2EAB">
        <w:rPr>
          <w:i/>
          <w:iCs/>
        </w:rPr>
        <w:t>G</w:t>
      </w:r>
      <w:r w:rsidR="00504E84" w:rsidRPr="00AC2EAB">
        <w:rPr>
          <w:i/>
          <w:iCs/>
        </w:rPr>
        <w:t>ame</w:t>
      </w:r>
      <w:r w:rsidR="00091F06" w:rsidRPr="00AC2EAB">
        <w:rPr>
          <w:i/>
          <w:iCs/>
        </w:rPr>
        <w:t xml:space="preserve"> </w:t>
      </w:r>
      <w:r w:rsidR="00091F06">
        <w:t>teacher resource</w:t>
      </w:r>
      <w:r w:rsidR="00C524A4">
        <w:t>.</w:t>
      </w:r>
    </w:p>
    <w:p w14:paraId="59BA93A7" w14:textId="4A869029" w:rsidR="00C524A4" w:rsidRPr="005C6707" w:rsidRDefault="00C524A4">
      <w:pPr>
        <w:pStyle w:val="ListParagraph"/>
        <w:numPr>
          <w:ilvl w:val="0"/>
          <w:numId w:val="27"/>
        </w:numPr>
      </w:pPr>
      <w:r>
        <w:t xml:space="preserve">Have a class discussion using the prompts </w:t>
      </w:r>
      <w:r w:rsidR="00297236">
        <w:t xml:space="preserve">from number 6 in the suggested activity sequence </w:t>
      </w:r>
      <w:r>
        <w:t>in the instructions</w:t>
      </w:r>
      <w:r w:rsidR="007C3E4D">
        <w:t xml:space="preserve"> to debrief the game.</w:t>
      </w:r>
    </w:p>
    <w:p w14:paraId="779312F4" w14:textId="1F222DA1" w:rsidR="00691269" w:rsidRPr="005D0D92" w:rsidRDefault="00691269" w:rsidP="00A023DC">
      <w:pPr>
        <w:pStyle w:val="CSPBoldNormalNospace"/>
      </w:pPr>
      <w:r w:rsidRPr="005D0D92">
        <w:t xml:space="preserve">Review of </w:t>
      </w:r>
      <w:r w:rsidR="00385254">
        <w:t>l</w:t>
      </w:r>
      <w:r w:rsidRPr="005D0D92">
        <w:t>earning</w:t>
      </w:r>
    </w:p>
    <w:p w14:paraId="6C469AA4" w14:textId="030BA37A" w:rsidR="003A4046" w:rsidRPr="004D2B7D" w:rsidRDefault="0032103C">
      <w:pPr>
        <w:pStyle w:val="ListParagraph"/>
        <w:numPr>
          <w:ilvl w:val="0"/>
          <w:numId w:val="27"/>
        </w:numPr>
      </w:pPr>
      <w:r>
        <w:t>Students write a paragra</w:t>
      </w:r>
      <w:r w:rsidR="0090327A">
        <w:t xml:space="preserve">ph </w:t>
      </w:r>
      <w:r w:rsidR="00471AC1">
        <w:t xml:space="preserve">answering the question: using examples, </w:t>
      </w:r>
      <w:r w:rsidR="0090327A">
        <w:t>explain how trade-offs</w:t>
      </w:r>
      <w:r w:rsidR="006B0CAB">
        <w:t xml:space="preserve"> are associated with government decisions.</w:t>
      </w:r>
      <w:r w:rsidR="00CF49D7" w:rsidRPr="007C3E4D">
        <w:br w:type="page"/>
      </w:r>
      <w:bookmarkStart w:id="36" w:name="_Toc74118967"/>
      <w:bookmarkStart w:id="37" w:name="_Toc71119790"/>
    </w:p>
    <w:p w14:paraId="6BA7822E" w14:textId="466AAAD1" w:rsidR="007E25AA" w:rsidRPr="00C94934" w:rsidRDefault="003A4046" w:rsidP="00C94934">
      <w:pPr>
        <w:pStyle w:val="SCSAP-10AssessmentHeading2"/>
      </w:pPr>
      <w:r w:rsidRPr="00C94934">
        <w:lastRenderedPageBreak/>
        <w:t xml:space="preserve">Lesson </w:t>
      </w:r>
      <w:r w:rsidR="004D2B7D" w:rsidRPr="00C94934">
        <w:t>8</w:t>
      </w:r>
    </w:p>
    <w:p w14:paraId="74CAB77D" w14:textId="37BFB12A" w:rsidR="001407C5" w:rsidRPr="00105BEB" w:rsidRDefault="001407C5" w:rsidP="00105BEB">
      <w:r w:rsidRPr="00105BEB">
        <w:t xml:space="preserve">The Western Australian Curriculum content addressed in </w:t>
      </w:r>
      <w:r w:rsidR="00075729">
        <w:t>this</w:t>
      </w:r>
      <w:r w:rsidRPr="00105BEB">
        <w:t xml:space="preserve"> lesson is below.</w:t>
      </w:r>
    </w:p>
    <w:p w14:paraId="26F2F706" w14:textId="77777777" w:rsidR="0098282E" w:rsidRDefault="0098282E" w:rsidP="0098282E">
      <w:pPr>
        <w:pStyle w:val="CSPBoldNormalNospace"/>
      </w:pPr>
      <w:r>
        <w:t>Australia’s mixed market economy</w:t>
      </w:r>
    </w:p>
    <w:p w14:paraId="3E97A59E" w14:textId="625A31EB" w:rsidR="007E25AA" w:rsidRPr="00AC2EAB" w:rsidRDefault="00D60174">
      <w:pPr>
        <w:pStyle w:val="ListParagraph"/>
        <w:numPr>
          <w:ilvl w:val="0"/>
          <w:numId w:val="28"/>
        </w:numPr>
        <w:rPr>
          <w:u w:color="000000"/>
        </w:rPr>
      </w:pPr>
      <w:r w:rsidRPr="00AC2EAB">
        <w:rPr>
          <w:u w:color="000000"/>
        </w:rPr>
        <w:t xml:space="preserve">Australia’s system of taxation and why the government collects taxation revenue </w:t>
      </w:r>
    </w:p>
    <w:p w14:paraId="3B282E5C" w14:textId="35A1A949" w:rsidR="00EB0EAC" w:rsidRPr="00053533" w:rsidRDefault="00EB0EAC" w:rsidP="002C67B8">
      <w:pPr>
        <w:pStyle w:val="CSPBoldNormalNospace"/>
        <w:rPr>
          <w:u w:color="000000"/>
        </w:rPr>
      </w:pPr>
      <w:r>
        <w:rPr>
          <w:u w:color="000000"/>
        </w:rPr>
        <w:t>Analysing</w:t>
      </w:r>
    </w:p>
    <w:p w14:paraId="5FA46F93" w14:textId="2B0E3136" w:rsidR="00053533" w:rsidRDefault="00053533">
      <w:pPr>
        <w:pStyle w:val="ListParagraph"/>
        <w:numPr>
          <w:ilvl w:val="0"/>
          <w:numId w:val="28"/>
        </w:numPr>
      </w:pPr>
      <w:r w:rsidRPr="0028133B">
        <w:t>Use criteria to select relevant information and/or data</w:t>
      </w:r>
      <w:r w:rsidR="00137012">
        <w:t>,</w:t>
      </w:r>
      <w:r w:rsidRPr="0028133B">
        <w:t xml:space="preserve"> such as accuracy, reliability, currency and usefulness to the question</w:t>
      </w:r>
    </w:p>
    <w:p w14:paraId="65BEA67C" w14:textId="731A29DA" w:rsidR="00EB0EAC" w:rsidRDefault="00EB0EAC" w:rsidP="00B7356C">
      <w:pPr>
        <w:pStyle w:val="LessonPageLinebreak"/>
      </w:pPr>
      <w:r>
        <w:tab/>
      </w:r>
    </w:p>
    <w:p w14:paraId="31E99182" w14:textId="61A4C165" w:rsidR="00CB631C" w:rsidRPr="005F6139" w:rsidRDefault="007E25AA" w:rsidP="00105BEB">
      <w:pPr>
        <w:pStyle w:val="CSPBoldNormalNospace"/>
      </w:pPr>
      <w:r w:rsidRPr="005D0D92">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105BEB" w14:paraId="1288CEA4" w14:textId="77777777" w:rsidTr="00105BEB">
        <w:trPr>
          <w:trHeight w:val="567"/>
        </w:trPr>
        <w:tc>
          <w:tcPr>
            <w:tcW w:w="757" w:type="dxa"/>
            <w:vAlign w:val="center"/>
          </w:tcPr>
          <w:p w14:paraId="042E4F68" w14:textId="77777777" w:rsidR="00105BEB" w:rsidRDefault="00105BEB" w:rsidP="005C7BCE">
            <w:pPr>
              <w:spacing w:after="0" w:line="240" w:lineRule="auto"/>
              <w:jc w:val="center"/>
            </w:pPr>
            <w:r>
              <w:rPr>
                <w:noProof/>
              </w:rPr>
              <w:drawing>
                <wp:inline distT="0" distB="0" distL="0" distR="0" wp14:anchorId="05AA30BD" wp14:editId="6D1C87AB">
                  <wp:extent cx="273600" cy="273600"/>
                  <wp:effectExtent l="0" t="0" r="0" b="0"/>
                  <wp:docPr id="397191109"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5F2310B" w14:textId="77777777" w:rsidR="00105BEB" w:rsidRPr="00105BEB" w:rsidRDefault="00105BEB" w:rsidP="00243509">
            <w:pPr>
              <w:spacing w:after="0" w:line="240" w:lineRule="auto"/>
            </w:pPr>
            <w:proofErr w:type="spellStart"/>
            <w:r w:rsidRPr="00105BEB">
              <w:t>Teacherhead</w:t>
            </w:r>
            <w:proofErr w:type="spellEnd"/>
            <w:r w:rsidRPr="00105BEB">
              <w:t xml:space="preserve"> – 10 Techniques for Retrieval Practice: 10. Map and Compare Retrieval Chart </w:t>
            </w:r>
          </w:p>
          <w:p w14:paraId="7FA90745" w14:textId="7D46C9B4" w:rsidR="00105BEB" w:rsidRDefault="00105BEB" w:rsidP="00243509">
            <w:pPr>
              <w:spacing w:after="0" w:line="240" w:lineRule="auto"/>
            </w:pPr>
            <w:hyperlink r:id="rId60" w:history="1">
              <w:r w:rsidRPr="00105BEB">
                <w:rPr>
                  <w:rStyle w:val="Hyperlink"/>
                </w:rPr>
                <w:t>https://teacherhead.com/2019/03/03/10-techniques-for-retrieval-practice</w:t>
              </w:r>
            </w:hyperlink>
          </w:p>
        </w:tc>
      </w:tr>
      <w:tr w:rsidR="00105BEB" w14:paraId="0E118B3E" w14:textId="77777777" w:rsidTr="00243509">
        <w:trPr>
          <w:trHeight w:val="567"/>
        </w:trPr>
        <w:tc>
          <w:tcPr>
            <w:tcW w:w="757" w:type="dxa"/>
            <w:vAlign w:val="center"/>
          </w:tcPr>
          <w:p w14:paraId="72EEB18E" w14:textId="77777777" w:rsidR="00105BEB" w:rsidRDefault="00105BEB" w:rsidP="00243509">
            <w:pPr>
              <w:spacing w:after="0" w:line="240" w:lineRule="auto"/>
              <w:jc w:val="center"/>
            </w:pPr>
            <w:r>
              <w:rPr>
                <w:noProof/>
              </w:rPr>
              <w:drawing>
                <wp:inline distT="0" distB="0" distL="0" distR="0" wp14:anchorId="3AA131CF" wp14:editId="5500927D">
                  <wp:extent cx="273600" cy="273600"/>
                  <wp:effectExtent l="0" t="0" r="0" b="0"/>
                  <wp:docPr id="2006091122"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7BBA0CAA" w14:textId="77777777" w:rsidR="00105BEB" w:rsidRPr="00105BEB" w:rsidRDefault="00105BEB" w:rsidP="00243509">
            <w:pPr>
              <w:spacing w:after="0" w:line="240" w:lineRule="auto"/>
            </w:pPr>
            <w:r w:rsidRPr="00105BEB">
              <w:t xml:space="preserve">ABC Education – My Five Cents: How does income tax work? </w:t>
            </w:r>
          </w:p>
          <w:p w14:paraId="4A1E78EA" w14:textId="724FEDF2" w:rsidR="00105BEB" w:rsidRDefault="00105BEB" w:rsidP="00243509">
            <w:pPr>
              <w:spacing w:after="0" w:line="240" w:lineRule="auto"/>
            </w:pPr>
            <w:hyperlink r:id="rId61" w:history="1">
              <w:r w:rsidRPr="00105BEB">
                <w:rPr>
                  <w:rStyle w:val="Hyperlink"/>
                </w:rPr>
                <w:t>https://www.abc.net.au/education/my-five-cents-how-does-income-tax-work/13623446</w:t>
              </w:r>
            </w:hyperlink>
            <w:r w:rsidRPr="00105BEB">
              <w:t xml:space="preserve">  </w:t>
            </w:r>
          </w:p>
        </w:tc>
      </w:tr>
      <w:tr w:rsidR="00243509" w14:paraId="407E7FAB" w14:textId="77777777" w:rsidTr="00243509">
        <w:trPr>
          <w:trHeight w:val="567"/>
        </w:trPr>
        <w:tc>
          <w:tcPr>
            <w:tcW w:w="757" w:type="dxa"/>
            <w:vAlign w:val="center"/>
          </w:tcPr>
          <w:p w14:paraId="778CF498" w14:textId="20C5FDFE" w:rsidR="00243509" w:rsidRDefault="00243509" w:rsidP="00243509">
            <w:pPr>
              <w:spacing w:after="0" w:line="240" w:lineRule="auto"/>
              <w:jc w:val="center"/>
              <w:rPr>
                <w:noProof/>
              </w:rPr>
            </w:pPr>
            <w:r>
              <w:rPr>
                <w:noProof/>
              </w:rPr>
              <w:drawing>
                <wp:inline distT="0" distB="0" distL="0" distR="0" wp14:anchorId="66ADBE0E" wp14:editId="3261158C">
                  <wp:extent cx="273600" cy="273600"/>
                  <wp:effectExtent l="0" t="0" r="0" b="0"/>
                  <wp:docPr id="1727107575"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59F54C9D" w14:textId="77777777" w:rsidR="00243509" w:rsidRPr="00105BEB" w:rsidRDefault="00243509" w:rsidP="00243509">
            <w:pPr>
              <w:spacing w:after="0" w:line="240" w:lineRule="auto"/>
            </w:pPr>
            <w:r w:rsidRPr="00105BEB">
              <w:t xml:space="preserve">ABC Education – BTN: What is the GST? </w:t>
            </w:r>
          </w:p>
          <w:p w14:paraId="75906BA5" w14:textId="328919F3" w:rsidR="00243509" w:rsidRPr="00105BEB" w:rsidRDefault="00243509" w:rsidP="00243509">
            <w:pPr>
              <w:spacing w:after="0" w:line="240" w:lineRule="auto"/>
            </w:pPr>
            <w:hyperlink r:id="rId62" w:history="1">
              <w:r w:rsidRPr="00105BEB">
                <w:rPr>
                  <w:rStyle w:val="Hyperlink"/>
                </w:rPr>
                <w:t>https://www.abc.net.au/education/btn-what-is-the-gst/13603700</w:t>
              </w:r>
            </w:hyperlink>
          </w:p>
        </w:tc>
      </w:tr>
      <w:tr w:rsidR="00243509" w14:paraId="65FFC34F" w14:textId="77777777" w:rsidTr="00243509">
        <w:trPr>
          <w:trHeight w:val="567"/>
        </w:trPr>
        <w:tc>
          <w:tcPr>
            <w:tcW w:w="757" w:type="dxa"/>
            <w:vAlign w:val="center"/>
          </w:tcPr>
          <w:p w14:paraId="02B60647" w14:textId="3D4195AF" w:rsidR="00243509" w:rsidRDefault="00243509" w:rsidP="00243509">
            <w:pPr>
              <w:spacing w:after="0" w:line="240" w:lineRule="auto"/>
              <w:jc w:val="center"/>
              <w:rPr>
                <w:noProof/>
              </w:rPr>
            </w:pPr>
            <w:r>
              <w:rPr>
                <w:noProof/>
              </w:rPr>
              <w:drawing>
                <wp:inline distT="0" distB="0" distL="0" distR="0" wp14:anchorId="18183EE8" wp14:editId="75320612">
                  <wp:extent cx="273600" cy="273600"/>
                  <wp:effectExtent l="0" t="0" r="0" b="0"/>
                  <wp:docPr id="164923596"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7AF4CBF" w14:textId="77777777" w:rsidR="00243509" w:rsidRPr="00105BEB" w:rsidRDefault="00243509" w:rsidP="00243509">
            <w:pPr>
              <w:spacing w:after="0" w:line="240" w:lineRule="auto"/>
            </w:pPr>
            <w:r w:rsidRPr="00105BEB">
              <w:t xml:space="preserve">Australian Taxation Office – How do you pay tax and how is it calculated? </w:t>
            </w:r>
          </w:p>
          <w:p w14:paraId="1C1B7FBA" w14:textId="3B1FF814" w:rsidR="00243509" w:rsidRPr="00105BEB" w:rsidRDefault="00243509" w:rsidP="00243509">
            <w:pPr>
              <w:spacing w:after="0" w:line="240" w:lineRule="auto"/>
            </w:pPr>
            <w:hyperlink r:id="rId63" w:history="1">
              <w:r w:rsidRPr="00105BEB">
                <w:rPr>
                  <w:rStyle w:val="Hyperlink"/>
                </w:rPr>
                <w:t>https://taxsuperandyou.gov.au/explainer/how-do-you-pay-tax-and-how-it-calculated</w:t>
              </w:r>
            </w:hyperlink>
          </w:p>
        </w:tc>
      </w:tr>
      <w:tr w:rsidR="00243509" w14:paraId="5E86D6D6" w14:textId="77777777" w:rsidTr="00243509">
        <w:trPr>
          <w:trHeight w:val="567"/>
        </w:trPr>
        <w:tc>
          <w:tcPr>
            <w:tcW w:w="757" w:type="dxa"/>
            <w:vAlign w:val="center"/>
          </w:tcPr>
          <w:p w14:paraId="3C7D9A29" w14:textId="567C0D47" w:rsidR="00243509" w:rsidRDefault="00243509" w:rsidP="00243509">
            <w:pPr>
              <w:spacing w:after="0" w:line="240" w:lineRule="auto"/>
              <w:jc w:val="center"/>
              <w:rPr>
                <w:noProof/>
              </w:rPr>
            </w:pPr>
            <w:r>
              <w:rPr>
                <w:noProof/>
              </w:rPr>
              <w:drawing>
                <wp:inline distT="0" distB="0" distL="0" distR="0" wp14:anchorId="701635A8" wp14:editId="1F155835">
                  <wp:extent cx="273600" cy="273600"/>
                  <wp:effectExtent l="0" t="0" r="0" b="0"/>
                  <wp:docPr id="1311253284"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6FE8B682" w14:textId="77777777" w:rsidR="00243509" w:rsidRPr="00105BEB" w:rsidRDefault="00243509" w:rsidP="00243509">
            <w:pPr>
              <w:spacing w:after="0" w:line="240" w:lineRule="auto"/>
            </w:pPr>
            <w:r w:rsidRPr="00105BEB">
              <w:t xml:space="preserve">Australian Taxation Office – Calculating Tax </w:t>
            </w:r>
          </w:p>
          <w:p w14:paraId="398FD90F" w14:textId="4DAE8918" w:rsidR="00243509" w:rsidRPr="00105BEB" w:rsidRDefault="00243509" w:rsidP="00243509">
            <w:pPr>
              <w:spacing w:after="0" w:line="240" w:lineRule="auto"/>
            </w:pPr>
            <w:hyperlink r:id="rId64" w:history="1">
              <w:r w:rsidRPr="00105BEB">
                <w:rPr>
                  <w:rStyle w:val="Hyperlink"/>
                </w:rPr>
                <w:t>https://taxsuperandyou.gov.au/worksheets/calculating-tax</w:t>
              </w:r>
            </w:hyperlink>
          </w:p>
        </w:tc>
      </w:tr>
    </w:tbl>
    <w:p w14:paraId="072CA3AB" w14:textId="4DE21E30" w:rsidR="004D2B7D" w:rsidRDefault="004D2B7D" w:rsidP="00105BEB">
      <w:pPr>
        <w:pStyle w:val="CSPBoldNormalNospace"/>
        <w:spacing w:before="200"/>
      </w:pPr>
      <w:r>
        <w:t xml:space="preserve">Teacher </w:t>
      </w:r>
      <w:r w:rsidR="00385254">
        <w:t>i</w:t>
      </w:r>
      <w:r>
        <w:t>nformation</w:t>
      </w:r>
    </w:p>
    <w:p w14:paraId="568F9696" w14:textId="0E1F9828" w:rsidR="004D2B7D" w:rsidRDefault="004D2B7D" w:rsidP="00A023DC">
      <w:pPr>
        <w:rPr>
          <w:rFonts w:eastAsia="Calibri"/>
          <w:b/>
          <w:bCs/>
          <w:lang w:eastAsia="en-US"/>
        </w:rPr>
      </w:pPr>
      <w:r>
        <w:t xml:space="preserve">When accessing the </w:t>
      </w:r>
      <w:r w:rsidRPr="00F67339">
        <w:rPr>
          <w:i/>
          <w:iCs/>
        </w:rPr>
        <w:t>Australian Tax Office: Tax, Super and You</w:t>
      </w:r>
      <w:r>
        <w:t xml:space="preserve"> resources, teachers will </w:t>
      </w:r>
      <w:r w:rsidR="00314643">
        <w:t>need to</w:t>
      </w:r>
      <w:r>
        <w:t xml:space="preserve"> </w:t>
      </w:r>
      <w:r w:rsidR="00314643">
        <w:br/>
      </w:r>
      <w:r>
        <w:t>log in.</w:t>
      </w:r>
    </w:p>
    <w:p w14:paraId="4C17ECA5" w14:textId="77777777" w:rsidR="003606A2" w:rsidRDefault="003606A2">
      <w:pPr>
        <w:spacing w:after="0" w:line="240" w:lineRule="auto"/>
        <w:rPr>
          <w:rFonts w:eastAsiaTheme="minorHAnsi"/>
          <w:b/>
          <w:lang w:eastAsia="en-US"/>
        </w:rPr>
      </w:pPr>
      <w:r>
        <w:br w:type="page"/>
      </w:r>
    </w:p>
    <w:p w14:paraId="4360527F" w14:textId="2DCDD2AC" w:rsidR="007E25AA" w:rsidRDefault="007E25AA" w:rsidP="00A023DC">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220177B3"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54156069" w14:textId="1C61FFE7" w:rsidR="00257476" w:rsidRDefault="00257476" w:rsidP="00A023DC">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532087AA" w14:textId="2FF84275" w:rsidR="00257476" w:rsidRDefault="00257476" w:rsidP="00A023DC">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07139085"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074A974E" w14:textId="77777777" w:rsidR="00691E32" w:rsidRDefault="008E0D5A" w:rsidP="00A023DC">
            <w:pPr>
              <w:spacing w:after="0" w:line="240" w:lineRule="auto"/>
              <w:rPr>
                <w:rFonts w:ascii="Calibri" w:eastAsia="Calibri" w:hAnsi="Calibri"/>
                <w:iCs/>
              </w:rPr>
            </w:pPr>
            <w:r w:rsidRPr="00691E32">
              <w:rPr>
                <w:rFonts w:ascii="Calibri" w:eastAsia="Calibri" w:hAnsi="Calibri"/>
                <w:iCs/>
              </w:rPr>
              <w:t>Students will</w:t>
            </w:r>
            <w:r w:rsidR="00691E32">
              <w:rPr>
                <w:rFonts w:ascii="Calibri" w:eastAsia="Calibri" w:hAnsi="Calibri"/>
                <w:iCs/>
              </w:rPr>
              <w:t>:</w:t>
            </w:r>
          </w:p>
          <w:p w14:paraId="2D59D9EE" w14:textId="6D1CFCA9" w:rsidR="00257476" w:rsidRPr="00AC2EAB" w:rsidRDefault="008E0D5A">
            <w:pPr>
              <w:pStyle w:val="ListParagraph"/>
              <w:numPr>
                <w:ilvl w:val="0"/>
                <w:numId w:val="29"/>
              </w:numPr>
            </w:pPr>
            <w:r w:rsidRPr="00AC2EAB">
              <w:t>understand different types of taxes in Australia, specifically income tax and GST</w:t>
            </w:r>
            <w:r w:rsidR="00314643" w:rsidRPr="00AC2EAB">
              <w:t>.</w:t>
            </w:r>
          </w:p>
        </w:tc>
        <w:tc>
          <w:tcPr>
            <w:tcW w:w="4530" w:type="dxa"/>
          </w:tcPr>
          <w:p w14:paraId="1332C740" w14:textId="77777777" w:rsidR="00691E32" w:rsidRDefault="00A229E1" w:rsidP="00A023DC">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691E32">
              <w:rPr>
                <w:rFonts w:ascii="Calibri" w:eastAsia="Calibri" w:hAnsi="Calibri"/>
                <w:iCs/>
              </w:rPr>
              <w:t>Students</w:t>
            </w:r>
            <w:r w:rsidR="006D7751" w:rsidRPr="00691E32">
              <w:rPr>
                <w:rFonts w:ascii="Calibri" w:eastAsia="Calibri" w:hAnsi="Calibri"/>
                <w:iCs/>
              </w:rPr>
              <w:t xml:space="preserve"> can</w:t>
            </w:r>
            <w:r w:rsidR="00691E32">
              <w:rPr>
                <w:rFonts w:ascii="Calibri" w:eastAsia="Calibri" w:hAnsi="Calibri"/>
                <w:iCs/>
              </w:rPr>
              <w:t>:</w:t>
            </w:r>
            <w:r w:rsidR="006D7751" w:rsidRPr="00691E32">
              <w:rPr>
                <w:rFonts w:ascii="Calibri" w:eastAsia="Calibri" w:hAnsi="Calibri"/>
                <w:iCs/>
              </w:rPr>
              <w:t xml:space="preserve"> </w:t>
            </w:r>
          </w:p>
          <w:p w14:paraId="6B0A595F" w14:textId="29E675A2" w:rsidR="00257476" w:rsidRPr="00AC2EAB" w:rsidRDefault="006D7751">
            <w:pPr>
              <w:pStyle w:val="ListParagraph"/>
              <w:numPr>
                <w:ilvl w:val="0"/>
                <w:numId w:val="29"/>
              </w:numPr>
              <w:cnfStyle w:val="000000000000" w:firstRow="0" w:lastRow="0" w:firstColumn="0" w:lastColumn="0" w:oddVBand="0" w:evenVBand="0" w:oddHBand="0" w:evenHBand="0" w:firstRowFirstColumn="0" w:firstRowLastColumn="0" w:lastRowFirstColumn="0" w:lastRowLastColumn="0"/>
            </w:pPr>
            <w:r w:rsidRPr="00AC2EAB">
              <w:t>explain the concepts of income tax or GST to a peer, including details</w:t>
            </w:r>
            <w:r w:rsidR="00B01F44">
              <w:t>,</w:t>
            </w:r>
            <w:r w:rsidRPr="00AC2EAB">
              <w:t xml:space="preserve"> </w:t>
            </w:r>
            <w:r w:rsidR="0016672A" w:rsidRPr="00AC2EAB">
              <w:t>such as</w:t>
            </w:r>
            <w:r w:rsidRPr="00AC2EAB">
              <w:t xml:space="preserve"> rates and exemptions</w:t>
            </w:r>
            <w:r w:rsidR="00314643" w:rsidRPr="00AC2EAB">
              <w:t>.</w:t>
            </w:r>
          </w:p>
        </w:tc>
      </w:tr>
    </w:tbl>
    <w:p w14:paraId="6149A754" w14:textId="6577482B" w:rsidR="007E25AA" w:rsidRPr="005D0D92" w:rsidRDefault="007E25AA" w:rsidP="00A023DC">
      <w:pPr>
        <w:pStyle w:val="CSPBoldNormalNospace"/>
        <w:spacing w:before="200"/>
      </w:pPr>
      <w:r w:rsidRPr="005D0D92">
        <w:t>Introduction</w:t>
      </w:r>
    </w:p>
    <w:p w14:paraId="61A52F82" w14:textId="0EC31871" w:rsidR="007E25AA" w:rsidRPr="009E3873" w:rsidRDefault="009D4741">
      <w:pPr>
        <w:pStyle w:val="ListParagraph"/>
        <w:numPr>
          <w:ilvl w:val="0"/>
          <w:numId w:val="28"/>
        </w:numPr>
      </w:pPr>
      <w:r>
        <w:t xml:space="preserve">Students complete </w:t>
      </w:r>
      <w:r w:rsidR="00D9647A" w:rsidRPr="00AC2EAB">
        <w:rPr>
          <w:rFonts w:cstheme="minorHAnsi"/>
          <w:i/>
          <w:iCs/>
        </w:rPr>
        <w:t>10 Techniques for Retrieval Practice</w:t>
      </w:r>
      <w:r w:rsidR="00D60ABF" w:rsidRPr="00AC2EAB">
        <w:rPr>
          <w:rFonts w:cstheme="minorHAnsi"/>
          <w:i/>
          <w:iCs/>
        </w:rPr>
        <w:t xml:space="preserve">: </w:t>
      </w:r>
      <w:r w:rsidR="00D9647A" w:rsidRPr="00AC2EAB">
        <w:rPr>
          <w:rFonts w:cstheme="minorHAnsi"/>
          <w:i/>
          <w:iCs/>
        </w:rPr>
        <w:t xml:space="preserve">10. Map and Compare Retrieval Chart </w:t>
      </w:r>
      <w:r w:rsidR="00075729">
        <w:rPr>
          <w:rFonts w:cstheme="minorHAnsi"/>
        </w:rPr>
        <w:t>with</w:t>
      </w:r>
      <w:r w:rsidR="00BB139D">
        <w:t xml:space="preserve"> the key aspects of taxation discussed in the </w:t>
      </w:r>
      <w:r w:rsidR="00B10E87">
        <w:t xml:space="preserve">previous lesson without referring to any other resources. They check their </w:t>
      </w:r>
      <w:r w:rsidR="00403348">
        <w:t>retrieval chart</w:t>
      </w:r>
      <w:r w:rsidR="00B10E87">
        <w:t xml:space="preserve"> against their notes </w:t>
      </w:r>
      <w:r w:rsidR="00154A51">
        <w:t xml:space="preserve">and a peer’s </w:t>
      </w:r>
      <w:r w:rsidR="00403348">
        <w:t>retrieval chart</w:t>
      </w:r>
      <w:r w:rsidR="00154A51">
        <w:t xml:space="preserve"> and add any missing information.</w:t>
      </w:r>
    </w:p>
    <w:p w14:paraId="191C80F2" w14:textId="0A0533CA" w:rsidR="007E25AA" w:rsidRDefault="00205DA4" w:rsidP="00A023DC">
      <w:pPr>
        <w:pStyle w:val="CSPBoldNormalNospace"/>
      </w:pPr>
      <w:r>
        <w:t>Main activities</w:t>
      </w:r>
    </w:p>
    <w:p w14:paraId="758B7AE9" w14:textId="1FE96451" w:rsidR="007E25AA" w:rsidRPr="001F514E" w:rsidRDefault="00AB3DA3">
      <w:pPr>
        <w:pStyle w:val="ListParagraph"/>
        <w:numPr>
          <w:ilvl w:val="0"/>
          <w:numId w:val="28"/>
        </w:numPr>
      </w:pPr>
      <w:r w:rsidRPr="001F514E">
        <w:t>Students work in pairs</w:t>
      </w:r>
      <w:r w:rsidR="0053030B" w:rsidRPr="001F514E">
        <w:t xml:space="preserve">. One partner is allocated income </w:t>
      </w:r>
      <w:r w:rsidR="007A235E" w:rsidRPr="001F514E">
        <w:t>tax</w:t>
      </w:r>
      <w:r w:rsidR="00075729">
        <w:t xml:space="preserve"> </w:t>
      </w:r>
      <w:r w:rsidR="0053030B" w:rsidRPr="001F514E">
        <w:t xml:space="preserve">and the other is allocated GST to complete the activities </w:t>
      </w:r>
      <w:r w:rsidR="001F514E" w:rsidRPr="001F514E">
        <w:t>and share with their partner.</w:t>
      </w:r>
    </w:p>
    <w:p w14:paraId="54268F21" w14:textId="77777777" w:rsidR="00036955" w:rsidRPr="00036955" w:rsidRDefault="001F514E">
      <w:pPr>
        <w:pStyle w:val="ListParagraph"/>
        <w:numPr>
          <w:ilvl w:val="0"/>
          <w:numId w:val="28"/>
        </w:numPr>
      </w:pPr>
      <w:r>
        <w:t xml:space="preserve">Students view the resources and complete the activities on the </w:t>
      </w:r>
      <w:r w:rsidRPr="00AC2EAB">
        <w:rPr>
          <w:i/>
          <w:iCs/>
        </w:rPr>
        <w:t>Calculating Tax</w:t>
      </w:r>
      <w:r w:rsidR="00DB41A0">
        <w:t xml:space="preserve"> worksheet </w:t>
      </w:r>
      <w:r w:rsidRPr="001F514E">
        <w:t>associ</w:t>
      </w:r>
      <w:r w:rsidR="00DB41A0">
        <w:t>ated with their allocated tax example.</w:t>
      </w:r>
      <w:r w:rsidR="00036955" w:rsidRPr="00036955">
        <w:t xml:space="preserve"> </w:t>
      </w:r>
    </w:p>
    <w:p w14:paraId="5E038F53" w14:textId="419033F8" w:rsidR="007E25AA" w:rsidRPr="001F514E" w:rsidRDefault="00036955">
      <w:pPr>
        <w:pStyle w:val="ListParagraph"/>
        <w:numPr>
          <w:ilvl w:val="0"/>
          <w:numId w:val="28"/>
        </w:numPr>
      </w:pPr>
      <w:r>
        <w:t>Students teach a peer about the type of tax that they completed the activity on.</w:t>
      </w:r>
    </w:p>
    <w:p w14:paraId="499E49F5" w14:textId="2C189960" w:rsidR="007E25AA" w:rsidRDefault="007E25AA" w:rsidP="00A023DC">
      <w:pPr>
        <w:pStyle w:val="CSPBoldNormalNospace"/>
      </w:pPr>
      <w:r w:rsidRPr="005D0D92">
        <w:t xml:space="preserve">Review of </w:t>
      </w:r>
      <w:r w:rsidR="00385254">
        <w:t>l</w:t>
      </w:r>
      <w:r w:rsidRPr="005D0D92">
        <w:t>earning</w:t>
      </w:r>
    </w:p>
    <w:p w14:paraId="13716BEE" w14:textId="225C44C2" w:rsidR="00155A02" w:rsidRPr="00A023DC" w:rsidRDefault="00036955">
      <w:pPr>
        <w:pStyle w:val="ListParagraph"/>
        <w:numPr>
          <w:ilvl w:val="0"/>
          <w:numId w:val="28"/>
        </w:numPr>
      </w:pPr>
      <w:r w:rsidRPr="00A023DC">
        <w:t xml:space="preserve">All students </w:t>
      </w:r>
      <w:r w:rsidR="00155A02" w:rsidRPr="00A023DC">
        <w:t xml:space="preserve">participate in a </w:t>
      </w:r>
      <w:r w:rsidR="00385254" w:rsidRPr="00A023DC">
        <w:t>five-question</w:t>
      </w:r>
      <w:r w:rsidR="00155A02" w:rsidRPr="00A023DC">
        <w:t xml:space="preserve"> quiz to check their understanding of the two types of taxation. Questions may include:</w:t>
      </w:r>
    </w:p>
    <w:p w14:paraId="6F0B52CA" w14:textId="1C7504DE" w:rsidR="008C0828" w:rsidRPr="00A023DC" w:rsidRDefault="0016672A">
      <w:pPr>
        <w:pStyle w:val="ListParagraph"/>
        <w:numPr>
          <w:ilvl w:val="0"/>
          <w:numId w:val="30"/>
        </w:numPr>
      </w:pPr>
      <w:r w:rsidRPr="00A023DC">
        <w:t xml:space="preserve">State </w:t>
      </w:r>
      <w:r w:rsidR="008C0828" w:rsidRPr="00A023DC">
        <w:t>the current rate of GST</w:t>
      </w:r>
      <w:r w:rsidRPr="00A023DC">
        <w:t>.</w:t>
      </w:r>
    </w:p>
    <w:p w14:paraId="3BA89BFE" w14:textId="5F90BF89" w:rsidR="003A385A" w:rsidRPr="00A023DC" w:rsidRDefault="003A385A">
      <w:pPr>
        <w:pStyle w:val="ListParagraph"/>
        <w:numPr>
          <w:ilvl w:val="0"/>
          <w:numId w:val="30"/>
        </w:numPr>
      </w:pPr>
      <w:r w:rsidRPr="00A023DC">
        <w:t>What is Australia’s income tax system called?</w:t>
      </w:r>
    </w:p>
    <w:p w14:paraId="6A1D0D25" w14:textId="5A1FA98B" w:rsidR="003A385A" w:rsidRPr="00A023DC" w:rsidRDefault="0016672A">
      <w:pPr>
        <w:pStyle w:val="ListParagraph"/>
        <w:numPr>
          <w:ilvl w:val="0"/>
          <w:numId w:val="30"/>
        </w:numPr>
      </w:pPr>
      <w:r w:rsidRPr="00A023DC">
        <w:t>List three</w:t>
      </w:r>
      <w:r w:rsidR="008C0828" w:rsidRPr="00A023DC">
        <w:t xml:space="preserve"> goods and services</w:t>
      </w:r>
      <w:r w:rsidR="00661080">
        <w:t xml:space="preserve"> which</w:t>
      </w:r>
      <w:r w:rsidR="008C0828" w:rsidRPr="00A023DC">
        <w:t xml:space="preserve"> are GST-free</w:t>
      </w:r>
      <w:r w:rsidRPr="00A023DC">
        <w:t>.</w:t>
      </w:r>
    </w:p>
    <w:p w14:paraId="7D631895" w14:textId="3B724000" w:rsidR="003A385A" w:rsidRPr="00A023DC" w:rsidRDefault="00D9647A">
      <w:pPr>
        <w:pStyle w:val="ListParagraph"/>
        <w:numPr>
          <w:ilvl w:val="0"/>
          <w:numId w:val="30"/>
        </w:numPr>
      </w:pPr>
      <w:r w:rsidRPr="00A023DC">
        <w:t>Why are they tax</w:t>
      </w:r>
      <w:r w:rsidR="00314643">
        <w:t>-</w:t>
      </w:r>
      <w:r w:rsidRPr="00A023DC">
        <w:t>free?</w:t>
      </w:r>
    </w:p>
    <w:p w14:paraId="467E47A3" w14:textId="54BC14A8" w:rsidR="004D2B7D" w:rsidRPr="00A023DC" w:rsidRDefault="0016672A">
      <w:pPr>
        <w:pStyle w:val="ListParagraph"/>
        <w:numPr>
          <w:ilvl w:val="0"/>
          <w:numId w:val="30"/>
        </w:numPr>
      </w:pPr>
      <w:r w:rsidRPr="00A023DC">
        <w:t>Explain</w:t>
      </w:r>
      <w:r w:rsidR="003A385A" w:rsidRPr="00A023DC">
        <w:t xml:space="preserve"> the way you pay income tax different to how you pay GST</w:t>
      </w:r>
      <w:r w:rsidRPr="00A023DC">
        <w:t>.</w:t>
      </w:r>
    </w:p>
    <w:p w14:paraId="7140AF1E" w14:textId="77777777" w:rsidR="004D2B7D" w:rsidRDefault="004D2B7D">
      <w:pPr>
        <w:spacing w:after="0" w:line="240" w:lineRule="auto"/>
        <w:rPr>
          <w:rFonts w:ascii="Calibri Light" w:eastAsia="SimSun" w:hAnsi="Calibri Light" w:cs="Calibri Light"/>
          <w:b/>
          <w:sz w:val="28"/>
          <w:szCs w:val="28"/>
          <w:lang w:eastAsia="en-US"/>
        </w:rPr>
      </w:pPr>
      <w:r>
        <w:br w:type="page"/>
      </w:r>
    </w:p>
    <w:p w14:paraId="2399C726" w14:textId="681B66E6" w:rsidR="004D2B7D" w:rsidRPr="00C94934" w:rsidRDefault="004D2B7D" w:rsidP="00C94934">
      <w:pPr>
        <w:pStyle w:val="SCSAP-10AssessmentHeading2"/>
      </w:pPr>
      <w:r w:rsidRPr="00C94934">
        <w:lastRenderedPageBreak/>
        <w:t>Lesson 9</w:t>
      </w:r>
    </w:p>
    <w:p w14:paraId="4AB2184B" w14:textId="2FAD9EB2" w:rsidR="001407C5" w:rsidRPr="00105BEB" w:rsidRDefault="001407C5" w:rsidP="00105BEB">
      <w:r w:rsidRPr="00105BEB">
        <w:t xml:space="preserve">The Western Australian Curriculum content addressed in </w:t>
      </w:r>
      <w:r w:rsidR="00075729">
        <w:t>this</w:t>
      </w:r>
      <w:r w:rsidRPr="00105BEB">
        <w:t xml:space="preserve"> lesson is below.</w:t>
      </w:r>
    </w:p>
    <w:p w14:paraId="51FB5C4C" w14:textId="77777777" w:rsidR="0098282E" w:rsidRDefault="0098282E" w:rsidP="0098282E">
      <w:pPr>
        <w:pStyle w:val="CSPBoldNormalNospace"/>
      </w:pPr>
      <w:r>
        <w:t>Australia’s mixed market economy</w:t>
      </w:r>
    </w:p>
    <w:p w14:paraId="22A2D25A" w14:textId="77777777" w:rsidR="004D2B7D" w:rsidRPr="00AC2EAB" w:rsidRDefault="004D2B7D">
      <w:pPr>
        <w:pStyle w:val="ListParagraph"/>
        <w:numPr>
          <w:ilvl w:val="0"/>
          <w:numId w:val="31"/>
        </w:numPr>
        <w:rPr>
          <w:u w:color="000000"/>
        </w:rPr>
      </w:pPr>
      <w:r w:rsidRPr="00AC2EAB">
        <w:rPr>
          <w:u w:color="000000"/>
        </w:rPr>
        <w:t>Australia’s system of taxation and why the government collects taxation revenue</w:t>
      </w:r>
    </w:p>
    <w:p w14:paraId="714D3762" w14:textId="3418F4A0" w:rsidR="00152C28" w:rsidRDefault="00152C28" w:rsidP="002C67B8">
      <w:pPr>
        <w:pStyle w:val="CSPBoldNormalNospace"/>
        <w:rPr>
          <w:u w:color="000000"/>
        </w:rPr>
      </w:pPr>
      <w:r>
        <w:rPr>
          <w:u w:color="000000"/>
        </w:rPr>
        <w:t>Communicating and reflecting</w:t>
      </w:r>
    </w:p>
    <w:p w14:paraId="5B6C99DD" w14:textId="77777777" w:rsidR="004D2B7D" w:rsidRPr="00792E2A" w:rsidRDefault="004D2B7D">
      <w:pPr>
        <w:pStyle w:val="ListParagraph"/>
        <w:numPr>
          <w:ilvl w:val="0"/>
          <w:numId w:val="31"/>
        </w:numPr>
      </w:pPr>
      <w:r w:rsidRPr="00650A54">
        <w:t>Develop texts, particularly descriptions and explanations, using appropriate subject-specific terminology and concepts that use evidence to support findings, conclusions and/or arguments, from a range of sources</w:t>
      </w:r>
      <w:r w:rsidRPr="00AC2EAB">
        <w:rPr>
          <w:u w:color="000000"/>
        </w:rPr>
        <w:t xml:space="preserve"> </w:t>
      </w:r>
    </w:p>
    <w:p w14:paraId="0BC0FD38" w14:textId="3D4E286B" w:rsidR="00152C28" w:rsidRDefault="00152C28" w:rsidP="00B7356C">
      <w:pPr>
        <w:pStyle w:val="LessonPageLinebreak"/>
      </w:pPr>
      <w:r>
        <w:tab/>
      </w:r>
    </w:p>
    <w:p w14:paraId="7057A4F3" w14:textId="6962BB86" w:rsidR="004D2B7D" w:rsidRPr="005D0D92" w:rsidRDefault="004D2B7D" w:rsidP="00C57204">
      <w:pPr>
        <w:pStyle w:val="CSPBoldNormalNospace"/>
      </w:pPr>
      <w:r w:rsidRPr="005D0D92">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105BEB" w14:paraId="4779D31B" w14:textId="77777777" w:rsidTr="00105BEB">
        <w:trPr>
          <w:trHeight w:val="567"/>
        </w:trPr>
        <w:tc>
          <w:tcPr>
            <w:tcW w:w="757" w:type="dxa"/>
            <w:vAlign w:val="center"/>
          </w:tcPr>
          <w:p w14:paraId="2C92F8F1" w14:textId="77777777" w:rsidR="00105BEB" w:rsidRDefault="00105BEB" w:rsidP="005C7BCE">
            <w:pPr>
              <w:spacing w:after="0" w:line="240" w:lineRule="auto"/>
              <w:jc w:val="center"/>
            </w:pPr>
            <w:r>
              <w:rPr>
                <w:noProof/>
              </w:rPr>
              <w:drawing>
                <wp:inline distT="0" distB="0" distL="0" distR="0" wp14:anchorId="220C5F92" wp14:editId="4FBB3543">
                  <wp:extent cx="277200" cy="277200"/>
                  <wp:effectExtent l="0" t="0" r="8890" b="8890"/>
                  <wp:docPr id="1198012327" name="Graphic 18" descr="Video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0787360" name="Graphic 18" descr="Video camera"/>
                          <pic:cNvPicPr/>
                        </pic:nvPicPr>
                        <pic:blipFill>
                          <a:blip r:embed="rId25">
                            <a:extLst>
                              <a:ext uri="{96DAC541-7B7A-43D3-8B79-37D633B846F1}">
                                <asvg:svgBlip xmlns:asvg="http://schemas.microsoft.com/office/drawing/2016/SVG/main" r:embed="rId26"/>
                              </a:ext>
                            </a:extLst>
                          </a:blip>
                          <a:stretch>
                            <a:fillRect/>
                          </a:stretch>
                        </pic:blipFill>
                        <pic:spPr>
                          <a:xfrm>
                            <a:off x="0" y="0"/>
                            <a:ext cx="277200" cy="277200"/>
                          </a:xfrm>
                          <a:prstGeom prst="rect">
                            <a:avLst/>
                          </a:prstGeom>
                        </pic:spPr>
                      </pic:pic>
                    </a:graphicData>
                  </a:graphic>
                </wp:inline>
              </w:drawing>
            </w:r>
          </w:p>
        </w:tc>
        <w:tc>
          <w:tcPr>
            <w:tcW w:w="8313" w:type="dxa"/>
            <w:vAlign w:val="center"/>
          </w:tcPr>
          <w:p w14:paraId="2D00585D" w14:textId="77777777" w:rsidR="00105BEB" w:rsidRPr="00105BEB" w:rsidRDefault="00105BEB" w:rsidP="00243509">
            <w:pPr>
              <w:spacing w:after="0" w:line="240" w:lineRule="auto"/>
            </w:pPr>
            <w:r w:rsidRPr="00105BEB">
              <w:t>Australian Taxation Office – Who pays tax?</w:t>
            </w:r>
          </w:p>
          <w:p w14:paraId="1D6504E7" w14:textId="2E45EE96" w:rsidR="00105BEB" w:rsidRDefault="00105BEB" w:rsidP="00243509">
            <w:pPr>
              <w:spacing w:after="0" w:line="240" w:lineRule="auto"/>
            </w:pPr>
            <w:hyperlink r:id="rId65" w:history="1">
              <w:r w:rsidRPr="00105BEB">
                <w:rPr>
                  <w:rStyle w:val="Hyperlink"/>
                </w:rPr>
                <w:t>https://taxsuperandyou.gov.au/video/who-pays-tax-0</w:t>
              </w:r>
            </w:hyperlink>
            <w:r w:rsidRPr="00105BEB">
              <w:t xml:space="preserve">   </w:t>
            </w:r>
          </w:p>
        </w:tc>
      </w:tr>
      <w:tr w:rsidR="00105BEB" w14:paraId="279153AE" w14:textId="77777777" w:rsidTr="00243509">
        <w:trPr>
          <w:trHeight w:val="567"/>
        </w:trPr>
        <w:tc>
          <w:tcPr>
            <w:tcW w:w="757" w:type="dxa"/>
            <w:vAlign w:val="center"/>
          </w:tcPr>
          <w:p w14:paraId="27A48DB3" w14:textId="5B2E024E" w:rsidR="00105BEB" w:rsidRDefault="00243509" w:rsidP="00243509">
            <w:pPr>
              <w:spacing w:after="0" w:line="240" w:lineRule="auto"/>
              <w:jc w:val="center"/>
            </w:pPr>
            <w:r>
              <w:rPr>
                <w:noProof/>
              </w:rPr>
              <w:drawing>
                <wp:inline distT="0" distB="0" distL="0" distR="0" wp14:anchorId="0F1B47C6" wp14:editId="249D3DD0">
                  <wp:extent cx="273600" cy="273600"/>
                  <wp:effectExtent l="0" t="0" r="0" b="0"/>
                  <wp:docPr id="1332208313"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23CFB515" w14:textId="77777777" w:rsidR="00105BEB" w:rsidRPr="00105BEB" w:rsidRDefault="00105BEB" w:rsidP="00243509">
            <w:pPr>
              <w:spacing w:after="0" w:line="240" w:lineRule="auto"/>
            </w:pPr>
            <w:r w:rsidRPr="00105BEB">
              <w:t xml:space="preserve">Outlier Creative – Create a Compelling One-Pager: 5-Step Method </w:t>
            </w:r>
          </w:p>
          <w:p w14:paraId="6EDCCC2A" w14:textId="7DCA0817" w:rsidR="00105BEB" w:rsidRDefault="00105BEB" w:rsidP="00243509">
            <w:pPr>
              <w:spacing w:after="0" w:line="240" w:lineRule="auto"/>
            </w:pPr>
            <w:hyperlink r:id="rId66" w:history="1">
              <w:r w:rsidRPr="00105BEB">
                <w:rPr>
                  <w:rStyle w:val="Hyperlink"/>
                </w:rPr>
                <w:t>https://www.outliercreative.com/blog/how-to-create-a-one-pager</w:t>
              </w:r>
            </w:hyperlink>
            <w:r w:rsidRPr="00105BEB">
              <w:t xml:space="preserve"> </w:t>
            </w:r>
          </w:p>
        </w:tc>
      </w:tr>
      <w:tr w:rsidR="00243509" w14:paraId="326AC806" w14:textId="77777777" w:rsidTr="00243509">
        <w:trPr>
          <w:trHeight w:val="567"/>
        </w:trPr>
        <w:tc>
          <w:tcPr>
            <w:tcW w:w="757" w:type="dxa"/>
            <w:vAlign w:val="center"/>
          </w:tcPr>
          <w:p w14:paraId="66485A84" w14:textId="10CAB62A" w:rsidR="00243509" w:rsidRDefault="00243509" w:rsidP="00243509">
            <w:pPr>
              <w:spacing w:after="0" w:line="240" w:lineRule="auto"/>
              <w:jc w:val="center"/>
              <w:rPr>
                <w:noProof/>
              </w:rPr>
            </w:pPr>
            <w:r>
              <w:rPr>
                <w:noProof/>
              </w:rPr>
              <w:drawing>
                <wp:inline distT="0" distB="0" distL="0" distR="0" wp14:anchorId="4BBB3310" wp14:editId="67A2C36D">
                  <wp:extent cx="273600" cy="273600"/>
                  <wp:effectExtent l="0" t="0" r="0" b="0"/>
                  <wp:docPr id="2067050160"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2E539766" w14:textId="77777777" w:rsidR="00243509" w:rsidRPr="00105BEB" w:rsidRDefault="00243509" w:rsidP="00243509">
            <w:pPr>
              <w:spacing w:after="0" w:line="240" w:lineRule="auto"/>
            </w:pPr>
            <w:r w:rsidRPr="00105BEB">
              <w:t xml:space="preserve">K20 </w:t>
            </w:r>
            <w:proofErr w:type="spellStart"/>
            <w:r w:rsidRPr="00105BEB">
              <w:t>Center</w:t>
            </w:r>
            <w:proofErr w:type="spellEnd"/>
            <w:r w:rsidRPr="00105BEB">
              <w:t xml:space="preserve"> – Gallery Walk/Carousel </w:t>
            </w:r>
          </w:p>
          <w:p w14:paraId="00C576CA" w14:textId="57E3FB45" w:rsidR="00243509" w:rsidRPr="00105BEB" w:rsidRDefault="00243509" w:rsidP="00243509">
            <w:pPr>
              <w:spacing w:after="0" w:line="240" w:lineRule="auto"/>
            </w:pPr>
            <w:hyperlink r:id="rId67" w:history="1">
              <w:r w:rsidRPr="00105BEB">
                <w:rPr>
                  <w:rStyle w:val="Hyperlink"/>
                </w:rPr>
                <w:t>https://learn.k20center.ou.edu/strategy/118</w:t>
              </w:r>
            </w:hyperlink>
          </w:p>
        </w:tc>
      </w:tr>
    </w:tbl>
    <w:p w14:paraId="0164CD0A" w14:textId="089C3914" w:rsidR="004D2B7D" w:rsidRDefault="004D2B7D" w:rsidP="00105BEB">
      <w:pPr>
        <w:pStyle w:val="CSPBoldNormalNospace"/>
        <w:spacing w:before="200"/>
      </w:pPr>
      <w:r>
        <w:t xml:space="preserve">Teacher </w:t>
      </w:r>
      <w:r w:rsidR="00385254">
        <w:t>i</w:t>
      </w:r>
      <w:r>
        <w:t>nformation</w:t>
      </w:r>
    </w:p>
    <w:p w14:paraId="131AA1C6" w14:textId="0F2D947E" w:rsidR="004D2B7D" w:rsidRDefault="004D2B7D" w:rsidP="00C57204">
      <w:pPr>
        <w:rPr>
          <w:rFonts w:eastAsia="Calibri"/>
          <w:b/>
          <w:bCs/>
          <w:lang w:eastAsia="en-US"/>
        </w:rPr>
      </w:pPr>
      <w:r>
        <w:t xml:space="preserve">When accessing the </w:t>
      </w:r>
      <w:r w:rsidRPr="006B31FD">
        <w:rPr>
          <w:i/>
          <w:iCs/>
        </w:rPr>
        <w:t>Australian Tax Office: Tax, Super and You</w:t>
      </w:r>
      <w:r>
        <w:t xml:space="preserve"> resources, teachers will </w:t>
      </w:r>
      <w:r w:rsidR="00314643">
        <w:t>need to</w:t>
      </w:r>
      <w:r>
        <w:t xml:space="preserve"> log in.</w:t>
      </w:r>
    </w:p>
    <w:p w14:paraId="659AE8DD" w14:textId="77777777" w:rsidR="00335DC8" w:rsidRDefault="00335DC8">
      <w:pPr>
        <w:spacing w:after="0" w:line="240" w:lineRule="auto"/>
        <w:rPr>
          <w:rFonts w:eastAsiaTheme="minorHAnsi"/>
          <w:b/>
          <w:lang w:eastAsia="en-US"/>
        </w:rPr>
      </w:pPr>
      <w:r>
        <w:br w:type="page"/>
      </w:r>
    </w:p>
    <w:p w14:paraId="71D2786C" w14:textId="26FD7C6B" w:rsidR="004D2B7D" w:rsidRDefault="004D2B7D" w:rsidP="00C57204">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4D2B7D" w14:paraId="550A5CDA"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3262CAA9" w14:textId="692791B7" w:rsidR="004D2B7D" w:rsidRDefault="004D2B7D" w:rsidP="00C57204">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13057FF4" w14:textId="653DE230" w:rsidR="004D2B7D" w:rsidRDefault="004D2B7D" w:rsidP="00C57204">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4D2B7D" w:rsidRPr="00041411" w14:paraId="3B3C3A46"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0998ED4B" w14:textId="77777777" w:rsidR="004D2B7D" w:rsidRDefault="004D2B7D" w:rsidP="00C57204">
            <w:pPr>
              <w:spacing w:after="0"/>
              <w:rPr>
                <w:rFonts w:ascii="Calibri" w:eastAsia="Calibri" w:hAnsi="Calibri"/>
                <w:iCs/>
              </w:rPr>
            </w:pPr>
            <w:r w:rsidRPr="00BB3FAC">
              <w:rPr>
                <w:rFonts w:ascii="Calibri" w:eastAsia="Calibri" w:hAnsi="Calibri"/>
                <w:iCs/>
              </w:rPr>
              <w:t>Students will</w:t>
            </w:r>
            <w:r>
              <w:rPr>
                <w:rFonts w:ascii="Calibri" w:eastAsia="Calibri" w:hAnsi="Calibri"/>
                <w:iCs/>
              </w:rPr>
              <w:t>:</w:t>
            </w:r>
          </w:p>
          <w:p w14:paraId="41D3C368" w14:textId="62A662FD" w:rsidR="004D2B7D" w:rsidRPr="00AC2EAB" w:rsidRDefault="004D2B7D">
            <w:pPr>
              <w:pStyle w:val="ListParagraph"/>
              <w:numPr>
                <w:ilvl w:val="0"/>
                <w:numId w:val="31"/>
              </w:numPr>
            </w:pPr>
            <w:r w:rsidRPr="00AC2EAB">
              <w:t>understand the basics of Australia’s tax system, including personal income tax and consumption taxes, and how to explain these concepts to others</w:t>
            </w:r>
            <w:r w:rsidR="00314643" w:rsidRPr="00AC2EAB">
              <w:t>.</w:t>
            </w:r>
          </w:p>
        </w:tc>
        <w:tc>
          <w:tcPr>
            <w:tcW w:w="4530" w:type="dxa"/>
          </w:tcPr>
          <w:p w14:paraId="73FC4EA2" w14:textId="77777777" w:rsidR="004D2B7D" w:rsidRDefault="004D2B7D" w:rsidP="00C57204">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BB3FAC">
              <w:rPr>
                <w:rFonts w:ascii="Calibri" w:eastAsia="Calibri" w:hAnsi="Calibri"/>
                <w:iCs/>
              </w:rPr>
              <w:t>Students can</w:t>
            </w:r>
            <w:r>
              <w:rPr>
                <w:rFonts w:ascii="Calibri" w:eastAsia="Calibri" w:hAnsi="Calibri"/>
                <w:iCs/>
              </w:rPr>
              <w:t>:</w:t>
            </w:r>
          </w:p>
          <w:p w14:paraId="3161A599" w14:textId="0C4D9732" w:rsidR="004D2B7D" w:rsidRPr="00AC2EAB" w:rsidRDefault="004D2B7D">
            <w:pPr>
              <w:pStyle w:val="ListParagraph"/>
              <w:numPr>
                <w:ilvl w:val="0"/>
                <w:numId w:val="31"/>
              </w:numPr>
              <w:cnfStyle w:val="000000000000" w:firstRow="0" w:lastRow="0" w:firstColumn="0" w:lastColumn="0" w:oddVBand="0" w:evenVBand="0" w:oddHBand="0" w:evenHBand="0" w:firstRowFirstColumn="0" w:firstRowLastColumn="0" w:lastRowFirstColumn="0" w:lastRowLastColumn="0"/>
            </w:pPr>
            <w:r w:rsidRPr="00AC2EAB">
              <w:t>identify what personal income includes and explain when and how people pay income tax in Australia</w:t>
            </w:r>
          </w:p>
          <w:p w14:paraId="0A1AA518" w14:textId="24306D1D" w:rsidR="004D2B7D" w:rsidRPr="00AC2EAB" w:rsidRDefault="004D2B7D">
            <w:pPr>
              <w:pStyle w:val="ListParagraph"/>
              <w:numPr>
                <w:ilvl w:val="0"/>
                <w:numId w:val="31"/>
              </w:numPr>
              <w:cnfStyle w:val="000000000000" w:firstRow="0" w:lastRow="0" w:firstColumn="0" w:lastColumn="0" w:oddVBand="0" w:evenVBand="0" w:oddHBand="0" w:evenHBand="0" w:firstRowFirstColumn="0" w:firstRowLastColumn="0" w:lastRowFirstColumn="0" w:lastRowLastColumn="0"/>
            </w:pPr>
            <w:r w:rsidRPr="00AC2EAB">
              <w:t xml:space="preserve">create a </w:t>
            </w:r>
            <w:r w:rsidR="00403348" w:rsidRPr="00AC2EAB">
              <w:rPr>
                <w:i/>
              </w:rPr>
              <w:t>O</w:t>
            </w:r>
            <w:r w:rsidRPr="00AC2EAB">
              <w:rPr>
                <w:i/>
              </w:rPr>
              <w:t>ne-page</w:t>
            </w:r>
            <w:r w:rsidR="00403348" w:rsidRPr="00AC2EAB">
              <w:rPr>
                <w:i/>
              </w:rPr>
              <w:t>r</w:t>
            </w:r>
            <w:r w:rsidRPr="00AC2EAB">
              <w:t xml:space="preserve"> explainer that accurately conveys key information about the Australian tax system in a way that is clear and engaging for young people</w:t>
            </w:r>
            <w:r w:rsidR="00314643" w:rsidRPr="00AC2EAB">
              <w:t>.</w:t>
            </w:r>
          </w:p>
        </w:tc>
      </w:tr>
    </w:tbl>
    <w:p w14:paraId="26E26166" w14:textId="77777777" w:rsidR="004D2B7D" w:rsidRDefault="004D2B7D" w:rsidP="00C57204">
      <w:pPr>
        <w:pStyle w:val="CSPBoldNormalNospace"/>
        <w:spacing w:before="200"/>
      </w:pPr>
      <w:r>
        <w:t>Introduction</w:t>
      </w:r>
    </w:p>
    <w:p w14:paraId="55BF45AB" w14:textId="3DB94A11" w:rsidR="004D2B7D" w:rsidRDefault="004D2B7D">
      <w:pPr>
        <w:pStyle w:val="ListParagraph"/>
        <w:numPr>
          <w:ilvl w:val="0"/>
          <w:numId w:val="31"/>
        </w:numPr>
      </w:pPr>
      <w:r>
        <w:t xml:space="preserve">Have a class discussion on the question – </w:t>
      </w:r>
      <w:r w:rsidR="00314643">
        <w:t>s</w:t>
      </w:r>
      <w:r>
        <w:t xml:space="preserve">hould billionaires pay more tax than a </w:t>
      </w:r>
      <w:r w:rsidR="00314643">
        <w:br/>
      </w:r>
      <w:r>
        <w:t>university student?</w:t>
      </w:r>
    </w:p>
    <w:p w14:paraId="337922F2" w14:textId="387F3B4C" w:rsidR="004D2B7D" w:rsidRPr="005D0D92" w:rsidRDefault="00205DA4" w:rsidP="00C57204">
      <w:pPr>
        <w:pStyle w:val="CSPBoldNormalNospace"/>
      </w:pPr>
      <w:r>
        <w:t>Main activities</w:t>
      </w:r>
    </w:p>
    <w:p w14:paraId="493E5C1B" w14:textId="08F58670" w:rsidR="004D2B7D" w:rsidRPr="00AC2EAB" w:rsidRDefault="004D2B7D">
      <w:pPr>
        <w:pStyle w:val="ListParagraph"/>
        <w:numPr>
          <w:ilvl w:val="0"/>
          <w:numId w:val="31"/>
        </w:numPr>
        <w:rPr>
          <w:b/>
          <w:bCs/>
        </w:rPr>
      </w:pPr>
      <w:r>
        <w:t xml:space="preserve">Show students the </w:t>
      </w:r>
      <w:r w:rsidRPr="00AC2EAB">
        <w:rPr>
          <w:i/>
          <w:iCs/>
        </w:rPr>
        <w:t>Who pays tax?</w:t>
      </w:r>
      <w:r w:rsidR="00D9647A" w:rsidRPr="00AC2EAB">
        <w:rPr>
          <w:i/>
          <w:iCs/>
        </w:rPr>
        <w:t xml:space="preserve"> </w:t>
      </w:r>
      <w:r w:rsidR="00D9647A">
        <w:t>v</w:t>
      </w:r>
      <w:r>
        <w:t>ideo from the Australian Taxation Office.</w:t>
      </w:r>
    </w:p>
    <w:p w14:paraId="1107BF8D" w14:textId="77777777" w:rsidR="004D2B7D" w:rsidRPr="00AC2EAB" w:rsidRDefault="004D2B7D">
      <w:pPr>
        <w:pStyle w:val="ListParagraph"/>
        <w:numPr>
          <w:ilvl w:val="0"/>
          <w:numId w:val="31"/>
        </w:numPr>
        <w:rPr>
          <w:b/>
          <w:bCs/>
        </w:rPr>
      </w:pPr>
      <w:r>
        <w:t>During and after viewing, students complete the following questions:</w:t>
      </w:r>
    </w:p>
    <w:p w14:paraId="714C4B1A" w14:textId="18852AB2" w:rsidR="004D2B7D" w:rsidRPr="00E72FDF" w:rsidRDefault="0016672A">
      <w:pPr>
        <w:pStyle w:val="ListParagraph"/>
        <w:numPr>
          <w:ilvl w:val="1"/>
          <w:numId w:val="32"/>
        </w:numPr>
      </w:pPr>
      <w:r>
        <w:t>Define</w:t>
      </w:r>
      <w:r w:rsidR="004D2B7D" w:rsidRPr="00E72FDF">
        <w:t xml:space="preserve"> personal income </w:t>
      </w:r>
      <w:r>
        <w:t>and list what is included in personal income.</w:t>
      </w:r>
      <w:r w:rsidR="004D2B7D" w:rsidRPr="00E72FDF">
        <w:t xml:space="preserve"> </w:t>
      </w:r>
    </w:p>
    <w:p w14:paraId="16EA1E35" w14:textId="77777777" w:rsidR="004D2B7D" w:rsidRPr="00E72FDF" w:rsidRDefault="004D2B7D">
      <w:pPr>
        <w:pStyle w:val="ListParagraph"/>
        <w:numPr>
          <w:ilvl w:val="1"/>
          <w:numId w:val="32"/>
        </w:numPr>
      </w:pPr>
      <w:r w:rsidRPr="00E72FDF">
        <w:t xml:space="preserve">How much do people need to earn before they pay personal income tax? </w:t>
      </w:r>
    </w:p>
    <w:p w14:paraId="2E95912D" w14:textId="77777777" w:rsidR="004D2B7D" w:rsidRPr="00E72FDF" w:rsidRDefault="004D2B7D">
      <w:pPr>
        <w:pStyle w:val="ListParagraph"/>
        <w:numPr>
          <w:ilvl w:val="1"/>
          <w:numId w:val="32"/>
        </w:numPr>
      </w:pPr>
      <w:r w:rsidRPr="00E72FDF">
        <w:t xml:space="preserve">What is Australia’s income tax system called? </w:t>
      </w:r>
    </w:p>
    <w:p w14:paraId="3AEF2E7C" w14:textId="6C0BBE0A" w:rsidR="004D2B7D" w:rsidRPr="00E72FDF" w:rsidRDefault="002303CB">
      <w:pPr>
        <w:pStyle w:val="ListParagraph"/>
        <w:numPr>
          <w:ilvl w:val="1"/>
          <w:numId w:val="32"/>
        </w:numPr>
      </w:pPr>
      <w:r>
        <w:t>Describe the features of this type of tax system.</w:t>
      </w:r>
    </w:p>
    <w:p w14:paraId="04D71B4D" w14:textId="0BD3BF0A" w:rsidR="009D04A3" w:rsidRDefault="002303CB">
      <w:pPr>
        <w:pStyle w:val="ListParagraph"/>
        <w:numPr>
          <w:ilvl w:val="1"/>
          <w:numId w:val="32"/>
        </w:numPr>
      </w:pPr>
      <w:r>
        <w:t xml:space="preserve">Identify the </w:t>
      </w:r>
      <w:r w:rsidR="004D2B7D" w:rsidRPr="00E72FDF">
        <w:t>taxes people pay, even if they don’t have a job?</w:t>
      </w:r>
    </w:p>
    <w:p w14:paraId="3D499240" w14:textId="7939DBC3" w:rsidR="00205DA4" w:rsidRDefault="004D2B7D">
      <w:pPr>
        <w:pStyle w:val="ListParagraph"/>
        <w:numPr>
          <w:ilvl w:val="0"/>
          <w:numId w:val="31"/>
        </w:numPr>
      </w:pPr>
      <w:r w:rsidRPr="002F726D">
        <w:t xml:space="preserve">Provide students with the materials to complete </w:t>
      </w:r>
      <w:r>
        <w:t xml:space="preserve">a </w:t>
      </w:r>
      <w:r w:rsidR="00403348" w:rsidRPr="00AC2EAB">
        <w:rPr>
          <w:i/>
          <w:iCs/>
        </w:rPr>
        <w:t>O</w:t>
      </w:r>
      <w:r w:rsidRPr="00AC2EAB">
        <w:rPr>
          <w:i/>
          <w:iCs/>
        </w:rPr>
        <w:t>ne-page</w:t>
      </w:r>
      <w:r w:rsidR="00403348" w:rsidRPr="00AC2EAB">
        <w:rPr>
          <w:i/>
          <w:iCs/>
        </w:rPr>
        <w:t>r</w:t>
      </w:r>
      <w:r>
        <w:t xml:space="preserve"> explainer</w:t>
      </w:r>
      <w:r w:rsidRPr="002F726D">
        <w:t xml:space="preserve"> activity.</w:t>
      </w:r>
    </w:p>
    <w:p w14:paraId="765CFEA4" w14:textId="1833F3F0" w:rsidR="004D2B7D" w:rsidRPr="00205DA4" w:rsidRDefault="004D2B7D">
      <w:pPr>
        <w:pStyle w:val="ListParagraph"/>
        <w:numPr>
          <w:ilvl w:val="0"/>
          <w:numId w:val="31"/>
        </w:numPr>
      </w:pPr>
      <w:r w:rsidRPr="00205DA4">
        <w:t xml:space="preserve">Students complete a </w:t>
      </w:r>
      <w:r w:rsidR="00403348" w:rsidRPr="00AC2EAB">
        <w:rPr>
          <w:i/>
          <w:iCs/>
        </w:rPr>
        <w:t>O</w:t>
      </w:r>
      <w:r w:rsidRPr="00AC2EAB">
        <w:rPr>
          <w:i/>
          <w:iCs/>
        </w:rPr>
        <w:t>ne-page</w:t>
      </w:r>
      <w:r w:rsidR="00FC5B89" w:rsidRPr="00AC2EAB">
        <w:rPr>
          <w:i/>
          <w:iCs/>
        </w:rPr>
        <w:t>r</w:t>
      </w:r>
      <w:r w:rsidRPr="00AC2EAB">
        <w:rPr>
          <w:i/>
          <w:iCs/>
        </w:rPr>
        <w:t xml:space="preserve"> </w:t>
      </w:r>
      <w:r w:rsidRPr="00403348">
        <w:t>explainer</w:t>
      </w:r>
      <w:r w:rsidRPr="00205DA4">
        <w:t xml:space="preserve"> </w:t>
      </w:r>
      <w:r w:rsidR="00D9647A" w:rsidRPr="00205DA4">
        <w:t xml:space="preserve">instructional strategy </w:t>
      </w:r>
      <w:r w:rsidRPr="00205DA4">
        <w:t>titled</w:t>
      </w:r>
      <w:r w:rsidR="006B31FD">
        <w:t xml:space="preserve"> </w:t>
      </w:r>
      <w:r w:rsidR="0028536B">
        <w:t>‘</w:t>
      </w:r>
      <w:r w:rsidRPr="00205DA4">
        <w:t>Navigating the tax system: A young person’s guide</w:t>
      </w:r>
      <w:r w:rsidR="0028536B">
        <w:t>’</w:t>
      </w:r>
      <w:r w:rsidR="002303CB" w:rsidRPr="00205DA4">
        <w:t xml:space="preserve"> covering both income and consumption taxes</w:t>
      </w:r>
      <w:r w:rsidRPr="00205DA4">
        <w:t>. Students should consider their audience when choosing what and how to display information on their explainer.</w:t>
      </w:r>
    </w:p>
    <w:p w14:paraId="21F09911" w14:textId="2C4FA8C3" w:rsidR="004D2B7D" w:rsidRDefault="004D2B7D" w:rsidP="00C57204">
      <w:pPr>
        <w:pStyle w:val="CSPBoldNormalNospace"/>
      </w:pPr>
      <w:r w:rsidRPr="005D0D92">
        <w:t xml:space="preserve">Review of </w:t>
      </w:r>
      <w:r w:rsidR="00385254">
        <w:t>l</w:t>
      </w:r>
      <w:r w:rsidRPr="005D0D92">
        <w:t>earning</w:t>
      </w:r>
    </w:p>
    <w:p w14:paraId="48B91127" w14:textId="68F03D63" w:rsidR="00D570CE" w:rsidRPr="004D2B7D" w:rsidRDefault="004D2B7D" w:rsidP="00C57204">
      <w:pPr>
        <w:rPr>
          <w:rFonts w:ascii="Calibri Light" w:eastAsia="SimSun" w:hAnsi="Calibri Light" w:cs="Calibri Light"/>
          <w:b/>
          <w:sz w:val="28"/>
          <w:szCs w:val="28"/>
          <w:lang w:eastAsia="en-US"/>
        </w:rPr>
      </w:pPr>
      <w:r>
        <w:rPr>
          <w:lang w:eastAsia="en-US"/>
        </w:rPr>
        <w:t xml:space="preserve">Students complete </w:t>
      </w:r>
      <w:r w:rsidR="00205DA4">
        <w:rPr>
          <w:lang w:eastAsia="en-US"/>
        </w:rPr>
        <w:t>the</w:t>
      </w:r>
      <w:r>
        <w:rPr>
          <w:lang w:eastAsia="en-US"/>
        </w:rPr>
        <w:t xml:space="preserve"> </w:t>
      </w:r>
      <w:r w:rsidR="00205DA4" w:rsidRPr="00205DA4">
        <w:rPr>
          <w:i/>
          <w:iCs/>
          <w:lang w:eastAsia="en-US"/>
        </w:rPr>
        <w:t>G</w:t>
      </w:r>
      <w:r w:rsidRPr="00D9647A">
        <w:rPr>
          <w:i/>
          <w:iCs/>
          <w:lang w:eastAsia="en-US"/>
        </w:rPr>
        <w:t xml:space="preserve">allery </w:t>
      </w:r>
      <w:r w:rsidR="00BC0148">
        <w:rPr>
          <w:i/>
          <w:iCs/>
          <w:lang w:eastAsia="en-US"/>
        </w:rPr>
        <w:t>W</w:t>
      </w:r>
      <w:r w:rsidRPr="00D9647A">
        <w:rPr>
          <w:i/>
          <w:iCs/>
          <w:lang w:eastAsia="en-US"/>
        </w:rPr>
        <w:t>alk</w:t>
      </w:r>
      <w:r>
        <w:rPr>
          <w:lang w:eastAsia="en-US"/>
        </w:rPr>
        <w:t xml:space="preserve"> </w:t>
      </w:r>
      <w:r w:rsidR="00D9647A">
        <w:rPr>
          <w:lang w:eastAsia="en-US"/>
        </w:rPr>
        <w:t xml:space="preserve">instructional strategy </w:t>
      </w:r>
      <w:r>
        <w:rPr>
          <w:lang w:eastAsia="en-US"/>
        </w:rPr>
        <w:t>of the other students’ explainers and note down two ways they could improve their own work.</w:t>
      </w:r>
      <w:r w:rsidR="00D570CE">
        <w:br w:type="page"/>
      </w:r>
    </w:p>
    <w:p w14:paraId="65CC4737" w14:textId="3639B2E6" w:rsidR="00B37317" w:rsidRPr="00C94934" w:rsidRDefault="003A4046" w:rsidP="00C94934">
      <w:pPr>
        <w:pStyle w:val="SCSAP-10AssessmentHeading2"/>
      </w:pPr>
      <w:r w:rsidRPr="00C94934">
        <w:lastRenderedPageBreak/>
        <w:t xml:space="preserve">Lesson </w:t>
      </w:r>
      <w:r w:rsidR="005C61C8" w:rsidRPr="00C94934">
        <w:t>1</w:t>
      </w:r>
      <w:r w:rsidR="00243179" w:rsidRPr="00C94934">
        <w:t>0</w:t>
      </w:r>
    </w:p>
    <w:p w14:paraId="2C060CFD" w14:textId="4F536E15" w:rsidR="00B37317" w:rsidRPr="00105BEB" w:rsidRDefault="00B37317" w:rsidP="00105BEB">
      <w:r w:rsidRPr="00105BEB">
        <w:t xml:space="preserve">The Western Australian Curriculum content addressed in </w:t>
      </w:r>
      <w:r w:rsidR="00075729">
        <w:t>this</w:t>
      </w:r>
      <w:r w:rsidRPr="00105BEB">
        <w:t xml:space="preserve"> lesson is below.</w:t>
      </w:r>
    </w:p>
    <w:p w14:paraId="3310B583" w14:textId="77777777" w:rsidR="0098282E" w:rsidRDefault="0098282E" w:rsidP="0098282E">
      <w:pPr>
        <w:pStyle w:val="CSPBoldNormalNospace"/>
      </w:pPr>
      <w:r>
        <w:t>Australia’s mixed market economy</w:t>
      </w:r>
    </w:p>
    <w:p w14:paraId="561EC741" w14:textId="3DA54AC8" w:rsidR="00D570CE" w:rsidRPr="00AC2EAB" w:rsidRDefault="00D60174">
      <w:pPr>
        <w:pStyle w:val="ListParagraph"/>
        <w:numPr>
          <w:ilvl w:val="0"/>
          <w:numId w:val="33"/>
        </w:numPr>
        <w:rPr>
          <w:u w:color="000000"/>
        </w:rPr>
      </w:pPr>
      <w:r w:rsidRPr="00AC2EAB">
        <w:rPr>
          <w:u w:color="000000"/>
        </w:rPr>
        <w:t xml:space="preserve">Australia’s system of taxation and why the government collects taxation revenue </w:t>
      </w:r>
    </w:p>
    <w:p w14:paraId="70669290" w14:textId="6982E559" w:rsidR="003B14E8" w:rsidRPr="00B00831" w:rsidRDefault="003B14E8" w:rsidP="002C67B8">
      <w:pPr>
        <w:pStyle w:val="CSPBoldNormalNospace"/>
        <w:rPr>
          <w:u w:color="000000"/>
        </w:rPr>
      </w:pPr>
      <w:r>
        <w:rPr>
          <w:u w:color="000000"/>
        </w:rPr>
        <w:t>Analysing</w:t>
      </w:r>
    </w:p>
    <w:p w14:paraId="78BAF73C" w14:textId="5D413714" w:rsidR="00B00831" w:rsidRDefault="00B00831">
      <w:pPr>
        <w:pStyle w:val="ListParagraph"/>
        <w:numPr>
          <w:ilvl w:val="0"/>
          <w:numId w:val="33"/>
        </w:numPr>
      </w:pPr>
      <w:r w:rsidRPr="00794749">
        <w:t xml:space="preserve">Identify </w:t>
      </w:r>
      <w:r w:rsidRPr="009A25B3">
        <w:t>points of view</w:t>
      </w:r>
      <w:r w:rsidR="00490578">
        <w:t xml:space="preserve"> and </w:t>
      </w:r>
      <w:r w:rsidRPr="009A25B3">
        <w:t>perspectives, atti</w:t>
      </w:r>
      <w:r w:rsidRPr="00794749">
        <w:t xml:space="preserve">tudes and/or values in information and/or data </w:t>
      </w:r>
    </w:p>
    <w:p w14:paraId="46894B14" w14:textId="1E991598" w:rsidR="003B14E8" w:rsidRDefault="003B14E8" w:rsidP="00B7356C">
      <w:pPr>
        <w:pStyle w:val="LessonPageLinebreak"/>
      </w:pPr>
      <w:r>
        <w:tab/>
      </w:r>
    </w:p>
    <w:p w14:paraId="75CEECF0" w14:textId="63F974A4" w:rsidR="00D570CE" w:rsidRPr="005D0D92" w:rsidRDefault="00D570CE" w:rsidP="00C57204">
      <w:pPr>
        <w:pStyle w:val="CSPBoldNormalNospace"/>
      </w:pPr>
      <w:r w:rsidRPr="005D0D92">
        <w:t>Resources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105BEB" w14:paraId="439ED455" w14:textId="77777777" w:rsidTr="00105BEB">
        <w:trPr>
          <w:trHeight w:val="567"/>
        </w:trPr>
        <w:tc>
          <w:tcPr>
            <w:tcW w:w="757" w:type="dxa"/>
            <w:vAlign w:val="center"/>
          </w:tcPr>
          <w:p w14:paraId="57F97E49" w14:textId="66923FC2" w:rsidR="00105BEB" w:rsidRDefault="00105BEB" w:rsidP="005C7BCE">
            <w:pPr>
              <w:spacing w:after="0" w:line="240" w:lineRule="auto"/>
              <w:jc w:val="center"/>
            </w:pPr>
            <w:r>
              <w:rPr>
                <w:noProof/>
              </w:rPr>
              <w:drawing>
                <wp:inline distT="0" distB="0" distL="0" distR="0" wp14:anchorId="13A4F24F" wp14:editId="39F08BB4">
                  <wp:extent cx="273600" cy="273600"/>
                  <wp:effectExtent l="0" t="0" r="0" b="0"/>
                  <wp:docPr id="1161725762"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96E9D8C" w14:textId="2C8D17A1" w:rsidR="00105BEB" w:rsidRDefault="00105BEB" w:rsidP="00243509">
            <w:pPr>
              <w:spacing w:after="0" w:line="240" w:lineRule="auto"/>
            </w:pPr>
            <w:r w:rsidRPr="00105BEB">
              <w:t xml:space="preserve">Australian Taxation Office – Is Income tax fair? </w:t>
            </w:r>
            <w:hyperlink r:id="rId68" w:history="1">
              <w:r w:rsidRPr="00105BEB">
                <w:rPr>
                  <w:rStyle w:val="Hyperlink"/>
                </w:rPr>
                <w:t>https://taxsuperandyou.gov.au/investigation/income-tax-fair</w:t>
              </w:r>
            </w:hyperlink>
            <w:r w:rsidRPr="00105BEB">
              <w:t xml:space="preserve"> </w:t>
            </w:r>
          </w:p>
        </w:tc>
      </w:tr>
      <w:tr w:rsidR="00105BEB" w14:paraId="47C13EC0" w14:textId="77777777" w:rsidTr="00243509">
        <w:trPr>
          <w:trHeight w:val="567"/>
        </w:trPr>
        <w:tc>
          <w:tcPr>
            <w:tcW w:w="757" w:type="dxa"/>
            <w:vAlign w:val="center"/>
          </w:tcPr>
          <w:p w14:paraId="3F449DDE" w14:textId="77777777" w:rsidR="00105BEB" w:rsidRDefault="00105BEB" w:rsidP="00243509">
            <w:pPr>
              <w:spacing w:after="0" w:line="240" w:lineRule="auto"/>
              <w:jc w:val="center"/>
            </w:pPr>
            <w:r>
              <w:rPr>
                <w:noProof/>
              </w:rPr>
              <w:drawing>
                <wp:inline distT="0" distB="0" distL="0" distR="0" wp14:anchorId="2F7E3FA0" wp14:editId="195BB398">
                  <wp:extent cx="273600" cy="273600"/>
                  <wp:effectExtent l="0" t="0" r="0" b="0"/>
                  <wp:docPr id="1579618138"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46691115" w14:textId="5E0CD5C7" w:rsidR="00105BEB" w:rsidRDefault="00105BEB" w:rsidP="00243509">
            <w:pPr>
              <w:spacing w:after="0" w:line="240" w:lineRule="auto"/>
            </w:pPr>
            <w:r w:rsidRPr="00105BEB">
              <w:t xml:space="preserve">Project Zero: Harvard Graduate School of Education – See, Think, Wonder </w:t>
            </w:r>
            <w:hyperlink r:id="rId69" w:history="1">
              <w:r w:rsidRPr="00105BEB">
                <w:rPr>
                  <w:rStyle w:val="Hyperlink"/>
                </w:rPr>
                <w:t>https://pz.harvard.edu/resources/see-think-wonder</w:t>
              </w:r>
            </w:hyperlink>
            <w:r w:rsidRPr="00105BEB">
              <w:t xml:space="preserve"> </w:t>
            </w:r>
          </w:p>
        </w:tc>
      </w:tr>
      <w:tr w:rsidR="00243509" w14:paraId="2E2D2A2B" w14:textId="77777777" w:rsidTr="00243509">
        <w:trPr>
          <w:trHeight w:val="567"/>
        </w:trPr>
        <w:tc>
          <w:tcPr>
            <w:tcW w:w="757" w:type="dxa"/>
            <w:vAlign w:val="center"/>
          </w:tcPr>
          <w:p w14:paraId="4A81F7A0" w14:textId="46EC2191" w:rsidR="00243509" w:rsidRDefault="00243509" w:rsidP="00243509">
            <w:pPr>
              <w:spacing w:after="0" w:line="240" w:lineRule="auto"/>
              <w:jc w:val="center"/>
              <w:rPr>
                <w:noProof/>
              </w:rPr>
            </w:pPr>
            <w:r>
              <w:rPr>
                <w:noProof/>
              </w:rPr>
              <w:drawing>
                <wp:inline distT="0" distB="0" distL="0" distR="0" wp14:anchorId="6BD0A332" wp14:editId="3E11A81B">
                  <wp:extent cx="273600" cy="273600"/>
                  <wp:effectExtent l="0" t="0" r="0" b="0"/>
                  <wp:docPr id="1995392001"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3A70A4D0" w14:textId="0E121F91" w:rsidR="00243509" w:rsidRPr="00105BEB" w:rsidRDefault="00243509" w:rsidP="00243509">
            <w:pPr>
              <w:spacing w:after="0" w:line="240" w:lineRule="auto"/>
            </w:pPr>
            <w:r w:rsidRPr="00105BEB">
              <w:t xml:space="preserve">UF International </w:t>
            </w:r>
            <w:proofErr w:type="spellStart"/>
            <w:r w:rsidRPr="00105BEB">
              <w:t>Center</w:t>
            </w:r>
            <w:proofErr w:type="spellEnd"/>
            <w:r w:rsidRPr="00105BEB">
              <w:t xml:space="preserve"> –</w:t>
            </w:r>
            <w:r w:rsidR="00314643">
              <w:t xml:space="preserve"> </w:t>
            </w:r>
            <w:r w:rsidRPr="00105BEB">
              <w:t xml:space="preserve">Human Values Continuum </w:t>
            </w:r>
          </w:p>
          <w:p w14:paraId="7705A238" w14:textId="0E6FA458" w:rsidR="00243509" w:rsidRPr="00105BEB" w:rsidRDefault="00243509" w:rsidP="00243509">
            <w:pPr>
              <w:spacing w:after="0" w:line="240" w:lineRule="auto"/>
            </w:pPr>
            <w:hyperlink r:id="rId70" w:history="1">
              <w:r w:rsidRPr="00105BEB">
                <w:rPr>
                  <w:rStyle w:val="Hyperlink"/>
                </w:rPr>
                <w:t>https://www.ufic.ufl.edu/pd/downloads/ici-Activities/human%20values.pdf</w:t>
              </w:r>
            </w:hyperlink>
          </w:p>
        </w:tc>
      </w:tr>
    </w:tbl>
    <w:p w14:paraId="2D1CE4EF" w14:textId="7CB814E4" w:rsidR="002F402D" w:rsidRDefault="002F402D" w:rsidP="00105BEB">
      <w:pPr>
        <w:pStyle w:val="CSPBoldNormalNospace"/>
        <w:spacing w:before="200"/>
      </w:pPr>
      <w:r>
        <w:t xml:space="preserve">Teacher </w:t>
      </w:r>
      <w:r w:rsidR="00385254">
        <w:t>i</w:t>
      </w:r>
      <w:r>
        <w:t>nformation</w:t>
      </w:r>
    </w:p>
    <w:p w14:paraId="689B505D" w14:textId="5E3ABA83" w:rsidR="00C57204" w:rsidRDefault="002F402D" w:rsidP="00C57204">
      <w:pPr>
        <w:rPr>
          <w:rFonts w:eastAsia="Calibri"/>
          <w:b/>
          <w:bCs/>
          <w:lang w:eastAsia="en-US"/>
        </w:rPr>
      </w:pPr>
      <w:r w:rsidRPr="00C57204">
        <w:t xml:space="preserve">When accessing the </w:t>
      </w:r>
      <w:r w:rsidRPr="006B31FD">
        <w:rPr>
          <w:i/>
          <w:iCs/>
        </w:rPr>
        <w:t>Australian Tax Office: Tax, Super and You</w:t>
      </w:r>
      <w:r w:rsidRPr="00C57204">
        <w:t xml:space="preserve"> resources, teachers will </w:t>
      </w:r>
      <w:r w:rsidR="00314643">
        <w:t>need to</w:t>
      </w:r>
      <w:r w:rsidRPr="00C57204">
        <w:t xml:space="preserve"> log in.</w:t>
      </w:r>
    </w:p>
    <w:p w14:paraId="0A0EA1A8" w14:textId="77777777" w:rsidR="003606A2" w:rsidRDefault="003606A2">
      <w:pPr>
        <w:spacing w:after="0" w:line="240" w:lineRule="auto"/>
        <w:rPr>
          <w:rFonts w:eastAsiaTheme="minorHAnsi"/>
          <w:b/>
          <w:lang w:eastAsia="en-US"/>
        </w:rPr>
      </w:pPr>
      <w:r>
        <w:br w:type="page"/>
      </w:r>
    </w:p>
    <w:p w14:paraId="37E429F0" w14:textId="4CDE5FD1" w:rsidR="00D570CE" w:rsidRDefault="00D570CE" w:rsidP="00C57204">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4B1AE84A"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2ABC72D3" w14:textId="30475298" w:rsidR="00257476" w:rsidRDefault="00257476" w:rsidP="00C57204">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1A8DC067" w14:textId="0147885F" w:rsidR="00257476" w:rsidRDefault="00257476" w:rsidP="00C57204">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7B2C20AB"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712C9A86" w14:textId="77777777" w:rsidR="009C5F60" w:rsidRDefault="0026069B" w:rsidP="00C57204">
            <w:pPr>
              <w:spacing w:after="0" w:line="240" w:lineRule="auto"/>
              <w:rPr>
                <w:rFonts w:ascii="Calibri" w:eastAsia="Calibri" w:hAnsi="Calibri"/>
                <w:iCs/>
              </w:rPr>
            </w:pPr>
            <w:r w:rsidRPr="009C5F60">
              <w:rPr>
                <w:rFonts w:ascii="Calibri" w:eastAsia="Calibri" w:hAnsi="Calibri"/>
                <w:iCs/>
              </w:rPr>
              <w:t>Students will</w:t>
            </w:r>
            <w:r w:rsidR="009C5F60">
              <w:rPr>
                <w:rFonts w:ascii="Calibri" w:eastAsia="Calibri" w:hAnsi="Calibri"/>
                <w:iCs/>
              </w:rPr>
              <w:t>:</w:t>
            </w:r>
          </w:p>
          <w:p w14:paraId="624E338D" w14:textId="6851A755" w:rsidR="00257476" w:rsidRPr="00C03D0B" w:rsidRDefault="00C15C54">
            <w:pPr>
              <w:pStyle w:val="ListParagraph"/>
              <w:numPr>
                <w:ilvl w:val="0"/>
                <w:numId w:val="41"/>
              </w:numPr>
            </w:pPr>
            <w:r w:rsidRPr="00C03D0B">
              <w:t xml:space="preserve">investigate </w:t>
            </w:r>
            <w:r w:rsidR="0026069B" w:rsidRPr="00C03D0B">
              <w:t>the fairness of Australia’s tax system, considering different perspectives and scenarios</w:t>
            </w:r>
            <w:r w:rsidR="00314643" w:rsidRPr="00C03D0B">
              <w:t>.</w:t>
            </w:r>
          </w:p>
        </w:tc>
        <w:tc>
          <w:tcPr>
            <w:tcW w:w="4530" w:type="dxa"/>
          </w:tcPr>
          <w:p w14:paraId="10D53D7A" w14:textId="77777777" w:rsidR="009C5F60" w:rsidRDefault="00996653" w:rsidP="00C57204">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9C5F60">
              <w:rPr>
                <w:rFonts w:ascii="Calibri" w:eastAsia="Calibri" w:hAnsi="Calibri"/>
                <w:iCs/>
              </w:rPr>
              <w:t>Students</w:t>
            </w:r>
            <w:r w:rsidR="00C312EC" w:rsidRPr="009C5F60">
              <w:rPr>
                <w:rFonts w:ascii="Calibri" w:eastAsia="Calibri" w:hAnsi="Calibri"/>
                <w:iCs/>
              </w:rPr>
              <w:t xml:space="preserve"> can</w:t>
            </w:r>
            <w:r w:rsidR="009C5F60">
              <w:rPr>
                <w:rFonts w:ascii="Calibri" w:eastAsia="Calibri" w:hAnsi="Calibri"/>
                <w:iCs/>
              </w:rPr>
              <w:t>:</w:t>
            </w:r>
          </w:p>
          <w:p w14:paraId="53C32DC6" w14:textId="47908F5C" w:rsidR="00C312EC" w:rsidRPr="00AC2EAB" w:rsidRDefault="004D2B7D">
            <w:pPr>
              <w:pStyle w:val="ListParagraph"/>
              <w:numPr>
                <w:ilvl w:val="0"/>
                <w:numId w:val="33"/>
              </w:numPr>
              <w:cnfStyle w:val="000000000000" w:firstRow="0" w:lastRow="0" w:firstColumn="0" w:lastColumn="0" w:oddVBand="0" w:evenVBand="0" w:oddHBand="0" w:evenHBand="0" w:firstRowFirstColumn="0" w:firstRowLastColumn="0" w:lastRowFirstColumn="0" w:lastRowLastColumn="0"/>
            </w:pPr>
            <w:r w:rsidRPr="00AC2EAB">
              <w:t>apply</w:t>
            </w:r>
            <w:r w:rsidR="00957E48" w:rsidRPr="00AC2EAB">
              <w:t xml:space="preserve"> case studies to </w:t>
            </w:r>
            <w:r w:rsidR="00C312EC" w:rsidRPr="00AC2EAB">
              <w:t>discuss whether the tax system benefits society</w:t>
            </w:r>
          </w:p>
          <w:p w14:paraId="6D1C8BCD" w14:textId="1F8D67C9" w:rsidR="00257476" w:rsidRPr="00AC2EAB" w:rsidRDefault="00C312EC">
            <w:pPr>
              <w:pStyle w:val="ListParagraph"/>
              <w:numPr>
                <w:ilvl w:val="0"/>
                <w:numId w:val="33"/>
              </w:numPr>
              <w:cnfStyle w:val="000000000000" w:firstRow="0" w:lastRow="0" w:firstColumn="0" w:lastColumn="0" w:oddVBand="0" w:evenVBand="0" w:oddHBand="0" w:evenHBand="0" w:firstRowFirstColumn="0" w:firstRowLastColumn="0" w:lastRowFirstColumn="0" w:lastRowLastColumn="0"/>
            </w:pPr>
            <w:r w:rsidRPr="00AC2EAB">
              <w:t xml:space="preserve">reflect on and justify </w:t>
            </w:r>
            <w:r w:rsidR="00D860FC" w:rsidRPr="00AC2EAB">
              <w:t>their</w:t>
            </w:r>
            <w:r w:rsidRPr="00AC2EAB">
              <w:t xml:space="preserve"> opinion about the fairness of Australia’s tax system on a </w:t>
            </w:r>
            <w:r w:rsidR="00403348" w:rsidRPr="00AC2EAB">
              <w:rPr>
                <w:i/>
              </w:rPr>
              <w:t>Human V</w:t>
            </w:r>
            <w:r w:rsidRPr="00AC2EAB">
              <w:rPr>
                <w:i/>
              </w:rPr>
              <w:t xml:space="preserve">alues </w:t>
            </w:r>
            <w:r w:rsidR="00403348" w:rsidRPr="00AC2EAB">
              <w:rPr>
                <w:i/>
              </w:rPr>
              <w:t>C</w:t>
            </w:r>
            <w:r w:rsidRPr="00AC2EAB">
              <w:rPr>
                <w:i/>
              </w:rPr>
              <w:t>ontinuum</w:t>
            </w:r>
            <w:r w:rsidR="00314643" w:rsidRPr="00AC2EAB">
              <w:rPr>
                <w:iCs/>
              </w:rPr>
              <w:t>.</w:t>
            </w:r>
          </w:p>
        </w:tc>
      </w:tr>
    </w:tbl>
    <w:p w14:paraId="4729A3F8" w14:textId="6D21797B" w:rsidR="00D570CE" w:rsidRPr="005D0D92" w:rsidRDefault="00D570CE" w:rsidP="00C57204">
      <w:pPr>
        <w:pStyle w:val="CSPBoldNormalNospace"/>
        <w:spacing w:before="200"/>
      </w:pPr>
      <w:r w:rsidRPr="005D0D92">
        <w:t>Introduction</w:t>
      </w:r>
    </w:p>
    <w:p w14:paraId="23843B62" w14:textId="0ED33FD2" w:rsidR="00D570CE" w:rsidRPr="00AC2EAB" w:rsidRDefault="00EF2EB6">
      <w:pPr>
        <w:pStyle w:val="ListParagraph"/>
        <w:numPr>
          <w:ilvl w:val="0"/>
          <w:numId w:val="33"/>
        </w:numPr>
        <w:rPr>
          <w:b/>
          <w:bCs/>
        </w:rPr>
      </w:pPr>
      <w:r>
        <w:t xml:space="preserve">Show students the </w:t>
      </w:r>
      <w:r w:rsidRPr="00AC2EAB">
        <w:rPr>
          <w:i/>
          <w:iCs/>
        </w:rPr>
        <w:t>Part 1: Paint a picture</w:t>
      </w:r>
      <w:r>
        <w:t xml:space="preserve"> table</w:t>
      </w:r>
      <w:r w:rsidR="004D2B7D">
        <w:t xml:space="preserve"> from the </w:t>
      </w:r>
      <w:r w:rsidR="001C5A48" w:rsidRPr="00AC2EAB">
        <w:rPr>
          <w:i/>
          <w:iCs/>
        </w:rPr>
        <w:t>Is Income tax fair?</w:t>
      </w:r>
      <w:r w:rsidR="001C5A48">
        <w:t xml:space="preserve"> resource</w:t>
      </w:r>
      <w:r>
        <w:t>.</w:t>
      </w:r>
      <w:r w:rsidR="00292101">
        <w:t xml:space="preserve"> Ask students to work in small groups to complete a </w:t>
      </w:r>
      <w:r w:rsidR="00292101" w:rsidRPr="00AC2EAB">
        <w:rPr>
          <w:i/>
          <w:iCs/>
        </w:rPr>
        <w:t>See-Think-Wonder</w:t>
      </w:r>
      <w:r w:rsidR="006D7611">
        <w:t xml:space="preserve"> </w:t>
      </w:r>
      <w:r w:rsidR="00D9647A">
        <w:t xml:space="preserve">thinking routine </w:t>
      </w:r>
      <w:r w:rsidR="006D7611">
        <w:t xml:space="preserve">about </w:t>
      </w:r>
      <w:r w:rsidR="00314643">
        <w:br/>
      </w:r>
      <w:r w:rsidR="006D7611">
        <w:t>the table</w:t>
      </w:r>
      <w:r w:rsidR="004D5A26">
        <w:t>.</w:t>
      </w:r>
    </w:p>
    <w:p w14:paraId="1C69EDAB" w14:textId="39231004" w:rsidR="00205DA4" w:rsidRPr="00205DA4" w:rsidRDefault="00205DA4" w:rsidP="00C57204">
      <w:pPr>
        <w:pStyle w:val="CSPBoldNormalNospace"/>
      </w:pPr>
      <w:r>
        <w:t>Main activities</w:t>
      </w:r>
    </w:p>
    <w:p w14:paraId="3138C5F8" w14:textId="1ABB62B1" w:rsidR="00B00831" w:rsidRPr="00AC2EAB" w:rsidRDefault="001C5A48">
      <w:pPr>
        <w:pStyle w:val="ListParagraph"/>
        <w:numPr>
          <w:ilvl w:val="0"/>
          <w:numId w:val="33"/>
        </w:numPr>
        <w:rPr>
          <w:b/>
          <w:bCs/>
        </w:rPr>
      </w:pPr>
      <w:r>
        <w:t>Provide students with the PDF</w:t>
      </w:r>
      <w:r w:rsidR="002303CB">
        <w:t xml:space="preserve"> from the </w:t>
      </w:r>
      <w:r w:rsidR="002303CB" w:rsidRPr="00AC2EAB">
        <w:rPr>
          <w:i/>
          <w:iCs/>
        </w:rPr>
        <w:t>Is Income tax fair?</w:t>
      </w:r>
      <w:r w:rsidR="002303CB">
        <w:t xml:space="preserve"> </w:t>
      </w:r>
      <w:r w:rsidR="00D9647A">
        <w:t>student activity.</w:t>
      </w:r>
    </w:p>
    <w:p w14:paraId="3823A109" w14:textId="66C88539" w:rsidR="00D570CE" w:rsidRDefault="00403348">
      <w:pPr>
        <w:pStyle w:val="ListParagraph"/>
        <w:numPr>
          <w:ilvl w:val="0"/>
          <w:numId w:val="33"/>
        </w:numPr>
      </w:pPr>
      <w:r>
        <w:t>Place students in groups and a</w:t>
      </w:r>
      <w:r w:rsidR="008316CE">
        <w:t xml:space="preserve">ssign </w:t>
      </w:r>
      <w:r w:rsidR="00DA24C5">
        <w:t xml:space="preserve">each </w:t>
      </w:r>
      <w:r w:rsidR="00425A24">
        <w:t>group</w:t>
      </w:r>
      <w:r w:rsidR="00DA24C5">
        <w:t xml:space="preserve"> a different scenario from </w:t>
      </w:r>
      <w:r w:rsidR="004F350F">
        <w:t>Part 1 of the activity.</w:t>
      </w:r>
      <w:r w:rsidR="00417827">
        <w:t xml:space="preserve"> Each group answers five questions from the guiding questions list for their allocated scenario. These summaries are shared with the rest of the class.</w:t>
      </w:r>
    </w:p>
    <w:p w14:paraId="55DDEAF6" w14:textId="0A3E03EF" w:rsidR="00417827" w:rsidRPr="008316CE" w:rsidRDefault="00F33909">
      <w:pPr>
        <w:pStyle w:val="ListParagraph"/>
        <w:numPr>
          <w:ilvl w:val="0"/>
          <w:numId w:val="33"/>
        </w:numPr>
      </w:pPr>
      <w:r>
        <w:t>Working in a new group consisting of one person</w:t>
      </w:r>
      <w:r w:rsidR="00D97247">
        <w:t xml:space="preserve"> who is an expert in each scenario, students complete Part 3 of the </w:t>
      </w:r>
      <w:r w:rsidR="00F4481E">
        <w:t>activity</w:t>
      </w:r>
      <w:r w:rsidR="002621DC">
        <w:t xml:space="preserve"> looking at </w:t>
      </w:r>
      <w:r w:rsidR="003C1BCD">
        <w:t xml:space="preserve">whether </w:t>
      </w:r>
      <w:r w:rsidR="00A26BBB">
        <w:t xml:space="preserve">the tax system </w:t>
      </w:r>
      <w:r w:rsidR="002459B0">
        <w:t>benefits society</w:t>
      </w:r>
      <w:r w:rsidR="00F4481E">
        <w:t>.</w:t>
      </w:r>
    </w:p>
    <w:p w14:paraId="49E599B4" w14:textId="383E4A43" w:rsidR="00D570CE" w:rsidRDefault="00D570CE" w:rsidP="00C57204">
      <w:pPr>
        <w:pStyle w:val="CSPBoldNormalNospace"/>
      </w:pPr>
      <w:r w:rsidRPr="005D0D92">
        <w:t xml:space="preserve">Review of </w:t>
      </w:r>
      <w:r w:rsidR="00385254">
        <w:t>l</w:t>
      </w:r>
      <w:r w:rsidRPr="005D0D92">
        <w:t>earning</w:t>
      </w:r>
    </w:p>
    <w:p w14:paraId="1ED79BA7" w14:textId="7A4DFB63" w:rsidR="00D570CE" w:rsidRPr="00C57204" w:rsidRDefault="001777A8">
      <w:pPr>
        <w:pStyle w:val="ListParagraph"/>
        <w:numPr>
          <w:ilvl w:val="0"/>
          <w:numId w:val="33"/>
        </w:numPr>
      </w:pPr>
      <w:r>
        <w:t xml:space="preserve">At the end of the lesson, ask all students to </w:t>
      </w:r>
      <w:r w:rsidR="00825C3C">
        <w:t xml:space="preserve">position themselves on a </w:t>
      </w:r>
      <w:r w:rsidR="00403348" w:rsidRPr="00AC2EAB">
        <w:rPr>
          <w:i/>
          <w:iCs/>
        </w:rPr>
        <w:t>H</w:t>
      </w:r>
      <w:r w:rsidR="001C5A48" w:rsidRPr="00AC2EAB">
        <w:rPr>
          <w:i/>
          <w:iCs/>
        </w:rPr>
        <w:t xml:space="preserve">uman </w:t>
      </w:r>
      <w:r w:rsidR="00403348" w:rsidRPr="00AC2EAB">
        <w:rPr>
          <w:i/>
          <w:iCs/>
        </w:rPr>
        <w:t>V</w:t>
      </w:r>
      <w:r w:rsidR="00825C3C" w:rsidRPr="00AC2EAB">
        <w:rPr>
          <w:i/>
          <w:iCs/>
        </w:rPr>
        <w:t xml:space="preserve">alues </w:t>
      </w:r>
      <w:r w:rsidR="00403348" w:rsidRPr="00AC2EAB">
        <w:rPr>
          <w:i/>
          <w:iCs/>
        </w:rPr>
        <w:t>C</w:t>
      </w:r>
      <w:r w:rsidR="00825C3C" w:rsidRPr="00AC2EAB">
        <w:rPr>
          <w:i/>
          <w:iCs/>
        </w:rPr>
        <w:t>ontinuum</w:t>
      </w:r>
      <w:r w:rsidR="00825C3C">
        <w:t xml:space="preserve"> in response to the prompt, </w:t>
      </w:r>
      <w:r w:rsidR="0028536B">
        <w:t>‘</w:t>
      </w:r>
      <w:r w:rsidR="00825C3C">
        <w:t xml:space="preserve">Is Australia’s </w:t>
      </w:r>
      <w:r w:rsidR="00E452E5">
        <w:t>tax system fair?</w:t>
      </w:r>
      <w:r w:rsidR="0028536B">
        <w:t>’</w:t>
      </w:r>
      <w:r w:rsidR="00E452E5">
        <w:t xml:space="preserve">. </w:t>
      </w:r>
      <w:r w:rsidR="00E452E5" w:rsidRPr="00C57204">
        <w:t xml:space="preserve">Choose some students </w:t>
      </w:r>
      <w:r w:rsidR="004B6830" w:rsidRPr="00C57204">
        <w:t>to justify their position on the continuum.</w:t>
      </w:r>
      <w:r w:rsidR="00D570CE" w:rsidRPr="00C57204">
        <w:br w:type="page"/>
      </w:r>
    </w:p>
    <w:p w14:paraId="01DE7FDC" w14:textId="6B9E873E" w:rsidR="005C61C8" w:rsidRPr="00C94934" w:rsidRDefault="005C61C8" w:rsidP="00C94934">
      <w:pPr>
        <w:pStyle w:val="SCSAP-10AssessmentHeading2"/>
      </w:pPr>
      <w:r w:rsidRPr="00C94934">
        <w:lastRenderedPageBreak/>
        <w:t>Lesson 1</w:t>
      </w:r>
      <w:r w:rsidR="00243179" w:rsidRPr="00C94934">
        <w:t>1</w:t>
      </w:r>
    </w:p>
    <w:p w14:paraId="271FD130" w14:textId="1A066945" w:rsidR="00AB3156" w:rsidRPr="00105BEB" w:rsidRDefault="00AB3156" w:rsidP="00105BEB">
      <w:r w:rsidRPr="00105BEB">
        <w:t xml:space="preserve">The Western Australian Curriculum content addressed in </w:t>
      </w:r>
      <w:r w:rsidR="00075729">
        <w:t>this</w:t>
      </w:r>
      <w:r w:rsidRPr="00105BEB">
        <w:t xml:space="preserve"> lesson is below.</w:t>
      </w:r>
    </w:p>
    <w:p w14:paraId="23103DA1" w14:textId="77777777" w:rsidR="0098282E" w:rsidRDefault="0098282E" w:rsidP="0098282E">
      <w:pPr>
        <w:pStyle w:val="CSPBoldNormalNospace"/>
      </w:pPr>
      <w:r>
        <w:t>Australia’s mixed market economy</w:t>
      </w:r>
    </w:p>
    <w:p w14:paraId="719E3E1D" w14:textId="451D4861" w:rsidR="00F8669A" w:rsidRPr="00AC2EAB" w:rsidRDefault="00F8669A">
      <w:pPr>
        <w:pStyle w:val="ListParagraph"/>
        <w:numPr>
          <w:ilvl w:val="0"/>
          <w:numId w:val="34"/>
        </w:numPr>
        <w:rPr>
          <w:u w:color="000000"/>
        </w:rPr>
      </w:pPr>
      <w:r w:rsidRPr="00AC2EAB">
        <w:rPr>
          <w:u w:color="000000"/>
        </w:rPr>
        <w:t xml:space="preserve">Australia’s system of taxation and why the government collects taxation revenue </w:t>
      </w:r>
    </w:p>
    <w:p w14:paraId="62D463D7" w14:textId="58BE45E3" w:rsidR="00AB3156" w:rsidRPr="003C334A" w:rsidRDefault="00AB3156" w:rsidP="002C67B8">
      <w:pPr>
        <w:pStyle w:val="CSPBoldNormalNospace"/>
        <w:rPr>
          <w:u w:color="000000"/>
        </w:rPr>
      </w:pPr>
      <w:r>
        <w:rPr>
          <w:u w:color="000000"/>
        </w:rPr>
        <w:t>Communicating and reflecting</w:t>
      </w:r>
    </w:p>
    <w:p w14:paraId="2E7E0607" w14:textId="77777777" w:rsidR="003C334A" w:rsidRPr="00AC2EAB" w:rsidRDefault="003C334A">
      <w:pPr>
        <w:pStyle w:val="ListParagraph"/>
        <w:numPr>
          <w:ilvl w:val="0"/>
          <w:numId w:val="34"/>
        </w:numPr>
        <w:rPr>
          <w:b/>
        </w:rPr>
      </w:pPr>
      <w:r w:rsidRPr="003C334A">
        <w:t xml:space="preserve">Represent information and/or data using appropriate formats to suit audience and purpose </w:t>
      </w:r>
    </w:p>
    <w:p w14:paraId="17497CED" w14:textId="7EDD5FAC" w:rsidR="00AB3156" w:rsidRDefault="00AB3156" w:rsidP="00B7356C">
      <w:pPr>
        <w:pStyle w:val="LessonPageLinebreak"/>
      </w:pPr>
      <w:r>
        <w:tab/>
      </w:r>
    </w:p>
    <w:p w14:paraId="24522034" w14:textId="034E7CA8" w:rsidR="00D570CE" w:rsidRPr="005D0D92" w:rsidRDefault="00D570CE" w:rsidP="00C57204">
      <w:pPr>
        <w:pStyle w:val="CSPBoldNormalNospace"/>
      </w:pPr>
      <w:r w:rsidRPr="005D0D92">
        <w:t>Resource</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105BEB" w14:paraId="14F6CAC1" w14:textId="77777777" w:rsidTr="00105BEB">
        <w:trPr>
          <w:trHeight w:val="567"/>
        </w:trPr>
        <w:tc>
          <w:tcPr>
            <w:tcW w:w="757" w:type="dxa"/>
            <w:vAlign w:val="center"/>
          </w:tcPr>
          <w:p w14:paraId="3606A567" w14:textId="77777777" w:rsidR="00105BEB" w:rsidRDefault="00105BEB" w:rsidP="005C7BCE">
            <w:pPr>
              <w:spacing w:after="0" w:line="240" w:lineRule="auto"/>
              <w:jc w:val="center"/>
            </w:pPr>
            <w:r>
              <w:rPr>
                <w:noProof/>
              </w:rPr>
              <w:drawing>
                <wp:inline distT="0" distB="0" distL="0" distR="0" wp14:anchorId="3DE46547" wp14:editId="7E0E1A8C">
                  <wp:extent cx="273600" cy="273600"/>
                  <wp:effectExtent l="0" t="0" r="0" b="0"/>
                  <wp:docPr id="1120657456"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38043876" w14:textId="0164BEE9" w:rsidR="00105BEB" w:rsidRDefault="00105BEB" w:rsidP="005A31D7">
            <w:pPr>
              <w:spacing w:after="0" w:line="240" w:lineRule="auto"/>
            </w:pPr>
            <w:r w:rsidRPr="00105BEB">
              <w:t xml:space="preserve">Australian Taxation Office – Your responsibilities in relation to income tax </w:t>
            </w:r>
            <w:hyperlink r:id="rId71" w:history="1">
              <w:r w:rsidRPr="00105BEB">
                <w:rPr>
                  <w:rStyle w:val="Hyperlink"/>
                </w:rPr>
                <w:t>https://taxsuperandyou.gov.au/activity/economics-business-5</w:t>
              </w:r>
            </w:hyperlink>
            <w:r w:rsidRPr="00105BEB">
              <w:t xml:space="preserve"> </w:t>
            </w:r>
          </w:p>
        </w:tc>
      </w:tr>
    </w:tbl>
    <w:p w14:paraId="5B07E691" w14:textId="79A52409" w:rsidR="00D570CE" w:rsidRPr="005D0D92" w:rsidRDefault="00D570CE" w:rsidP="00105BEB">
      <w:pPr>
        <w:pStyle w:val="CSPBoldNormalNospace"/>
        <w:spacing w:before="200"/>
      </w:pPr>
      <w:r w:rsidRPr="005D0D92">
        <w:t xml:space="preserve">Teacher </w:t>
      </w:r>
      <w:r w:rsidR="00385254">
        <w:t>i</w:t>
      </w:r>
      <w:r w:rsidRPr="005D0D92">
        <w:t>nformation</w:t>
      </w:r>
    </w:p>
    <w:p w14:paraId="4D8B4430" w14:textId="03532690" w:rsidR="0097732F" w:rsidRDefault="0097732F" w:rsidP="00C57204">
      <w:pPr>
        <w:rPr>
          <w:lang w:eastAsia="en-US"/>
        </w:rPr>
      </w:pPr>
      <w:r>
        <w:rPr>
          <w:lang w:eastAsia="en-US"/>
        </w:rPr>
        <w:t>T</w:t>
      </w:r>
      <w:r w:rsidRPr="0097732F">
        <w:rPr>
          <w:lang w:eastAsia="en-US"/>
        </w:rPr>
        <w:t xml:space="preserve">he </w:t>
      </w:r>
      <w:r w:rsidRPr="006B31FD">
        <w:rPr>
          <w:i/>
          <w:iCs/>
          <w:lang w:eastAsia="en-US"/>
        </w:rPr>
        <w:t>Your responsibilities in relation to income tax</w:t>
      </w:r>
      <w:r w:rsidRPr="0097732F">
        <w:rPr>
          <w:lang w:eastAsia="en-US"/>
        </w:rPr>
        <w:t xml:space="preserve"> website </w:t>
      </w:r>
      <w:r>
        <w:rPr>
          <w:lang w:eastAsia="en-US"/>
        </w:rPr>
        <w:t xml:space="preserve">has a range activities that allows students to contextualise </w:t>
      </w:r>
      <w:r w:rsidR="00E26E5D">
        <w:rPr>
          <w:lang w:eastAsia="en-US"/>
        </w:rPr>
        <w:t xml:space="preserve">the tax system </w:t>
      </w:r>
      <w:r w:rsidR="002A56B8">
        <w:rPr>
          <w:lang w:eastAsia="en-US"/>
        </w:rPr>
        <w:t>around the individual taxpayer and the</w:t>
      </w:r>
      <w:r w:rsidR="006E44D3">
        <w:rPr>
          <w:lang w:eastAsia="en-US"/>
        </w:rPr>
        <w:t>ir</w:t>
      </w:r>
      <w:r w:rsidR="002A56B8">
        <w:rPr>
          <w:lang w:eastAsia="en-US"/>
        </w:rPr>
        <w:t xml:space="preserve"> </w:t>
      </w:r>
      <w:r w:rsidR="006E44D3">
        <w:rPr>
          <w:lang w:eastAsia="en-US"/>
        </w:rPr>
        <w:t>early interactions with the tax system</w:t>
      </w:r>
      <w:r w:rsidR="00BC1127">
        <w:rPr>
          <w:lang w:eastAsia="en-US"/>
        </w:rPr>
        <w:t>.</w:t>
      </w:r>
      <w:r w:rsidR="000F5BFE">
        <w:rPr>
          <w:lang w:eastAsia="en-US"/>
        </w:rPr>
        <w:t xml:space="preserve"> Students are provided with an opportunity to use the ATO’s simulation tools to create and submit a tax return from a given scenario.</w:t>
      </w:r>
    </w:p>
    <w:p w14:paraId="7E5FC3E5" w14:textId="36955BFB" w:rsidR="00FE7468" w:rsidRDefault="00FE7468" w:rsidP="00C57204">
      <w:pPr>
        <w:rPr>
          <w:rFonts w:eastAsia="Calibri"/>
          <w:b/>
          <w:bCs/>
          <w:lang w:eastAsia="en-US"/>
        </w:rPr>
      </w:pPr>
      <w:r>
        <w:t xml:space="preserve">When accessing the </w:t>
      </w:r>
      <w:r w:rsidRPr="006B31FD">
        <w:rPr>
          <w:i/>
          <w:iCs/>
        </w:rPr>
        <w:t>Australian Tax Office: Tax, Super and You</w:t>
      </w:r>
      <w:r>
        <w:t xml:space="preserve"> resources, teachers </w:t>
      </w:r>
      <w:r w:rsidR="002303CB">
        <w:t xml:space="preserve">and students </w:t>
      </w:r>
      <w:r>
        <w:t xml:space="preserve">will </w:t>
      </w:r>
      <w:r w:rsidR="00314643">
        <w:t>need to</w:t>
      </w:r>
      <w:r>
        <w:t xml:space="preserve"> log in.</w:t>
      </w:r>
    </w:p>
    <w:p w14:paraId="7440DA24" w14:textId="77777777" w:rsidR="005973DC" w:rsidRDefault="005973DC">
      <w:pPr>
        <w:spacing w:after="0" w:line="240" w:lineRule="auto"/>
        <w:rPr>
          <w:rFonts w:eastAsiaTheme="minorHAnsi"/>
          <w:b/>
          <w:lang w:eastAsia="en-US"/>
        </w:rPr>
      </w:pPr>
      <w:r>
        <w:br w:type="page"/>
      </w:r>
    </w:p>
    <w:p w14:paraId="054A5559" w14:textId="2CF9550F" w:rsidR="00D570CE" w:rsidRDefault="00D570CE" w:rsidP="00C57204">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536EA017"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549F2B99" w14:textId="0929ED9F" w:rsidR="00257476" w:rsidRDefault="00257476" w:rsidP="00C57204">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7958818B" w14:textId="7D1BA126" w:rsidR="00257476" w:rsidRDefault="00257476" w:rsidP="00C57204">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45A5EC72"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1110C6A9" w14:textId="77777777" w:rsidR="009C5F60" w:rsidRDefault="00A2073A" w:rsidP="00C57204">
            <w:pPr>
              <w:spacing w:after="0" w:line="240" w:lineRule="auto"/>
              <w:rPr>
                <w:rFonts w:ascii="Calibri" w:eastAsia="Calibri" w:hAnsi="Calibri"/>
                <w:iCs/>
              </w:rPr>
            </w:pPr>
            <w:r w:rsidRPr="009C5F60">
              <w:rPr>
                <w:rFonts w:ascii="Calibri" w:eastAsia="Calibri" w:hAnsi="Calibri"/>
                <w:iCs/>
              </w:rPr>
              <w:t>Students will</w:t>
            </w:r>
            <w:r w:rsidR="009C5F60">
              <w:rPr>
                <w:rFonts w:ascii="Calibri" w:eastAsia="Calibri" w:hAnsi="Calibri"/>
                <w:iCs/>
              </w:rPr>
              <w:t>:</w:t>
            </w:r>
          </w:p>
          <w:p w14:paraId="56007017" w14:textId="59441ECC" w:rsidR="00257476" w:rsidRPr="00AC2EAB" w:rsidRDefault="00A2073A">
            <w:pPr>
              <w:pStyle w:val="ListParagraph"/>
              <w:numPr>
                <w:ilvl w:val="0"/>
                <w:numId w:val="34"/>
              </w:numPr>
            </w:pPr>
            <w:r w:rsidRPr="00AC2EAB">
              <w:t xml:space="preserve">understand </w:t>
            </w:r>
            <w:r w:rsidR="00830747" w:rsidRPr="00AC2EAB">
              <w:t>the importance of engaging with Australia’s system of taxation as a young person</w:t>
            </w:r>
            <w:r w:rsidR="00314643" w:rsidRPr="00AC2EAB">
              <w:t>.</w:t>
            </w:r>
          </w:p>
        </w:tc>
        <w:tc>
          <w:tcPr>
            <w:tcW w:w="4530" w:type="dxa"/>
          </w:tcPr>
          <w:p w14:paraId="353E4D6F" w14:textId="15E1F217" w:rsidR="009C5F60" w:rsidRPr="009C5F60" w:rsidRDefault="00996653" w:rsidP="00C57204">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9C5F60">
              <w:rPr>
                <w:rFonts w:ascii="Calibri" w:eastAsia="Calibri" w:hAnsi="Calibri"/>
                <w:iCs/>
              </w:rPr>
              <w:t>Students</w:t>
            </w:r>
            <w:r w:rsidR="00D3098E" w:rsidRPr="009C5F60">
              <w:rPr>
                <w:rFonts w:ascii="Calibri" w:eastAsia="Calibri" w:hAnsi="Calibri"/>
                <w:iCs/>
              </w:rPr>
              <w:t xml:space="preserve"> can</w:t>
            </w:r>
            <w:r w:rsidR="009C5F60" w:rsidRPr="009C5F60">
              <w:rPr>
                <w:rFonts w:ascii="Calibri" w:eastAsia="Calibri" w:hAnsi="Calibri"/>
                <w:iCs/>
              </w:rPr>
              <w:t>:</w:t>
            </w:r>
          </w:p>
          <w:p w14:paraId="2FBE816E" w14:textId="5D61B0D2" w:rsidR="00D3098E" w:rsidRPr="00AC2EAB" w:rsidRDefault="00D3098E">
            <w:pPr>
              <w:pStyle w:val="ListParagraph"/>
              <w:numPr>
                <w:ilvl w:val="0"/>
                <w:numId w:val="34"/>
              </w:numPr>
              <w:cnfStyle w:val="000000000000" w:firstRow="0" w:lastRow="0" w:firstColumn="0" w:lastColumn="0" w:oddVBand="0" w:evenVBand="0" w:oddHBand="0" w:evenHBand="0" w:firstRowFirstColumn="0" w:firstRowLastColumn="0" w:lastRowFirstColumn="0" w:lastRowLastColumn="0"/>
            </w:pPr>
            <w:r w:rsidRPr="00AC2EAB">
              <w:t xml:space="preserve">explain why it is important to have </w:t>
            </w:r>
            <w:r w:rsidR="00314643" w:rsidRPr="00AC2EAB">
              <w:t xml:space="preserve">a tax file number </w:t>
            </w:r>
            <w:r w:rsidRPr="00AC2EAB">
              <w:t>(TFN) and the consequences of not having one</w:t>
            </w:r>
          </w:p>
          <w:p w14:paraId="69D9051C" w14:textId="255E6B34" w:rsidR="00257476" w:rsidRPr="00AC2EAB" w:rsidRDefault="00D3098E">
            <w:pPr>
              <w:pStyle w:val="ListParagraph"/>
              <w:numPr>
                <w:ilvl w:val="0"/>
                <w:numId w:val="34"/>
              </w:numPr>
              <w:cnfStyle w:val="000000000000" w:firstRow="0" w:lastRow="0" w:firstColumn="0" w:lastColumn="0" w:oddVBand="0" w:evenVBand="0" w:oddHBand="0" w:evenHBand="0" w:firstRowFirstColumn="0" w:firstRowLastColumn="0" w:lastRowFirstColumn="0" w:lastRowLastColumn="0"/>
            </w:pPr>
            <w:r w:rsidRPr="00AC2EAB">
              <w:t xml:space="preserve">complete a simulated tax return using the ATO Online services and apply </w:t>
            </w:r>
            <w:r w:rsidR="002303CB" w:rsidRPr="00AC2EAB">
              <w:t>their knowledge</w:t>
            </w:r>
            <w:r w:rsidRPr="00AC2EAB">
              <w:t xml:space="preserve"> to real-life tax scenarios</w:t>
            </w:r>
            <w:r w:rsidR="00314643" w:rsidRPr="00AC2EAB">
              <w:t>.</w:t>
            </w:r>
          </w:p>
        </w:tc>
      </w:tr>
    </w:tbl>
    <w:p w14:paraId="0FB8FDC5" w14:textId="5F9A9609" w:rsidR="00D570CE" w:rsidRPr="005D0D92" w:rsidRDefault="00D570CE" w:rsidP="00AC2EAB">
      <w:pPr>
        <w:pStyle w:val="CSPBoldNormalNospace"/>
        <w:spacing w:before="120"/>
      </w:pPr>
      <w:r w:rsidRPr="005D0D92">
        <w:t>Introduction</w:t>
      </w:r>
    </w:p>
    <w:p w14:paraId="46EC1827" w14:textId="5BF8DF02" w:rsidR="00D570CE" w:rsidRPr="005417D3" w:rsidRDefault="002303CB">
      <w:pPr>
        <w:pStyle w:val="ListParagraph"/>
        <w:numPr>
          <w:ilvl w:val="0"/>
          <w:numId w:val="34"/>
        </w:numPr>
      </w:pPr>
      <w:r>
        <w:t>Show students</w:t>
      </w:r>
      <w:r w:rsidR="003E1BAB">
        <w:t xml:space="preserve"> the </w:t>
      </w:r>
      <w:r w:rsidR="003E1BAB" w:rsidRPr="00AC2EAB">
        <w:rPr>
          <w:i/>
          <w:iCs/>
        </w:rPr>
        <w:t>Getting a Ta</w:t>
      </w:r>
      <w:r w:rsidR="00D036FE" w:rsidRPr="00AC2EAB">
        <w:rPr>
          <w:i/>
          <w:iCs/>
        </w:rPr>
        <w:t>x</w:t>
      </w:r>
      <w:r w:rsidR="003E1BAB" w:rsidRPr="00AC2EAB">
        <w:rPr>
          <w:i/>
          <w:iCs/>
        </w:rPr>
        <w:t xml:space="preserve"> File Number: Tim’s Tale</w:t>
      </w:r>
      <w:r w:rsidR="002A323A" w:rsidRPr="00AC2EAB">
        <w:rPr>
          <w:i/>
          <w:iCs/>
        </w:rPr>
        <w:t xml:space="preserve"> </w:t>
      </w:r>
      <w:r w:rsidR="002A323A">
        <w:t>video</w:t>
      </w:r>
      <w:r w:rsidR="003E1BAB">
        <w:t xml:space="preserve"> </w:t>
      </w:r>
      <w:r w:rsidR="002A323A">
        <w:t xml:space="preserve">from the </w:t>
      </w:r>
      <w:r w:rsidR="002A323A" w:rsidRPr="00AC2EAB">
        <w:rPr>
          <w:bCs/>
          <w:i/>
          <w:iCs/>
        </w:rPr>
        <w:t xml:space="preserve">Your responsibilities in relation to income tax </w:t>
      </w:r>
      <w:r w:rsidR="002A323A" w:rsidRPr="00AC2EAB">
        <w:rPr>
          <w:bCs/>
        </w:rPr>
        <w:t>student activity</w:t>
      </w:r>
      <w:r w:rsidR="00D036FE">
        <w:t>.</w:t>
      </w:r>
      <w:r w:rsidR="00BC6867">
        <w:t xml:space="preserve"> Ask students to </w:t>
      </w:r>
      <w:r w:rsidR="0096408E">
        <w:t xml:space="preserve">note down why it is important to have a </w:t>
      </w:r>
      <w:r w:rsidR="00F57E86">
        <w:t>tax file number and the implications of not having a tax file number.</w:t>
      </w:r>
    </w:p>
    <w:p w14:paraId="6A6762BD" w14:textId="555D6CCA" w:rsidR="00D570CE" w:rsidRDefault="00D46148" w:rsidP="00C57204">
      <w:pPr>
        <w:pStyle w:val="CSPBoldNormalNospace"/>
      </w:pPr>
      <w:r>
        <w:t>Main activities</w:t>
      </w:r>
    </w:p>
    <w:p w14:paraId="78D2E43F" w14:textId="35B7FDC3" w:rsidR="0097732F" w:rsidRPr="000F5BFE" w:rsidRDefault="000F5BFE">
      <w:pPr>
        <w:pStyle w:val="ListParagraph"/>
        <w:numPr>
          <w:ilvl w:val="0"/>
          <w:numId w:val="34"/>
        </w:numPr>
      </w:pPr>
      <w:r>
        <w:t>Use the resources and activities provided on the Australian Taxation Office website</w:t>
      </w:r>
      <w:r w:rsidR="0090296F">
        <w:t xml:space="preserve"> </w:t>
      </w:r>
      <w:r w:rsidR="002303CB">
        <w:t>for students to</w:t>
      </w:r>
      <w:r w:rsidR="0090296F">
        <w:t xml:space="preserve"> investigate </w:t>
      </w:r>
      <w:r w:rsidR="00CC6089">
        <w:t>their responsibilities in relation to income tax.</w:t>
      </w:r>
    </w:p>
    <w:p w14:paraId="6CBF79F8" w14:textId="34F240D5" w:rsidR="00D570CE" w:rsidRPr="00AC2EAB" w:rsidRDefault="00EA2A31">
      <w:pPr>
        <w:pStyle w:val="ListParagraph"/>
        <w:numPr>
          <w:ilvl w:val="0"/>
          <w:numId w:val="34"/>
        </w:numPr>
        <w:rPr>
          <w:b/>
          <w:bCs/>
        </w:rPr>
      </w:pPr>
      <w:r>
        <w:t>In small groups,</w:t>
      </w:r>
      <w:r w:rsidR="00C24FD9">
        <w:t xml:space="preserve"> select scenario</w:t>
      </w:r>
      <w:r w:rsidR="00FB1FBC">
        <w:t xml:space="preserve"> 1, 2 or 3</w:t>
      </w:r>
      <w:r w:rsidR="00C24FD9">
        <w:t xml:space="preserve"> from</w:t>
      </w:r>
      <w:r w:rsidR="000A001C">
        <w:t xml:space="preserve"> </w:t>
      </w:r>
      <w:r w:rsidR="000A001C" w:rsidRPr="00AC2EAB">
        <w:rPr>
          <w:i/>
          <w:iCs/>
        </w:rPr>
        <w:t>Completing a tax return</w:t>
      </w:r>
      <w:r w:rsidR="000A001C">
        <w:t xml:space="preserve"> </w:t>
      </w:r>
      <w:r w:rsidR="002A323A">
        <w:t xml:space="preserve">from the </w:t>
      </w:r>
      <w:r w:rsidR="002A323A" w:rsidRPr="00AC2EAB">
        <w:rPr>
          <w:bCs/>
          <w:i/>
          <w:iCs/>
        </w:rPr>
        <w:t xml:space="preserve">Your responsibilities in relation to income tax </w:t>
      </w:r>
      <w:r w:rsidR="002A323A" w:rsidRPr="00AC2EAB">
        <w:rPr>
          <w:bCs/>
        </w:rPr>
        <w:t>student activity</w:t>
      </w:r>
      <w:r w:rsidR="002A323A">
        <w:t xml:space="preserve"> </w:t>
      </w:r>
      <w:r w:rsidR="000A001C">
        <w:t>page</w:t>
      </w:r>
      <w:r w:rsidR="001E5C1F">
        <w:t xml:space="preserve"> and complete the ATO </w:t>
      </w:r>
      <w:r w:rsidR="001E5C1F" w:rsidRPr="00B7356C">
        <w:t>Online services simulator</w:t>
      </w:r>
      <w:r w:rsidR="001E5C1F" w:rsidRPr="00AC2EAB">
        <w:rPr>
          <w:i/>
          <w:iCs/>
        </w:rPr>
        <w:t>.</w:t>
      </w:r>
    </w:p>
    <w:p w14:paraId="65DBB46C" w14:textId="43733D9E" w:rsidR="001E5C1F" w:rsidRPr="00AC2EAB" w:rsidRDefault="001E5C1F">
      <w:pPr>
        <w:pStyle w:val="ListParagraph"/>
        <w:numPr>
          <w:ilvl w:val="0"/>
          <w:numId w:val="34"/>
        </w:numPr>
        <w:rPr>
          <w:b/>
          <w:bCs/>
        </w:rPr>
      </w:pPr>
      <w:r>
        <w:t xml:space="preserve">Conduct a class discussion about what they noticed from completing the </w:t>
      </w:r>
      <w:r w:rsidR="00BF342A">
        <w:t>activity and how they can apply what they learned to completing a tax return in the future.</w:t>
      </w:r>
    </w:p>
    <w:p w14:paraId="08B70D8B" w14:textId="487ACD5B" w:rsidR="00D570CE" w:rsidRDefault="00D570CE" w:rsidP="00C57204">
      <w:pPr>
        <w:pStyle w:val="CSPBoldNormalNospace"/>
      </w:pPr>
      <w:r w:rsidRPr="005D0D92">
        <w:t xml:space="preserve">Review of </w:t>
      </w:r>
      <w:r w:rsidR="00385254">
        <w:t>l</w:t>
      </w:r>
      <w:r w:rsidRPr="005D0D92">
        <w:t>earning</w:t>
      </w:r>
    </w:p>
    <w:p w14:paraId="1FAF6D5A" w14:textId="22519A2D" w:rsidR="00D570CE" w:rsidRPr="00C57204" w:rsidRDefault="00416BA5">
      <w:pPr>
        <w:pStyle w:val="ListParagraph"/>
        <w:numPr>
          <w:ilvl w:val="0"/>
          <w:numId w:val="34"/>
        </w:numPr>
      </w:pPr>
      <w:r w:rsidRPr="00C57204">
        <w:t xml:space="preserve">Students complete the </w:t>
      </w:r>
      <w:r w:rsidR="00B10C45" w:rsidRPr="00C57204">
        <w:t>Assessable income and allowable deductions quiz on the Australian Taxation Office website.</w:t>
      </w:r>
      <w:r w:rsidR="00D570CE" w:rsidRPr="00C57204">
        <w:br w:type="page"/>
      </w:r>
    </w:p>
    <w:p w14:paraId="3B6AD4AF" w14:textId="01A3064B" w:rsidR="005C61C8" w:rsidRPr="00C94934" w:rsidRDefault="005C61C8" w:rsidP="00C94934">
      <w:pPr>
        <w:pStyle w:val="SCSAP-10AssessmentHeading2"/>
      </w:pPr>
      <w:r w:rsidRPr="00C94934">
        <w:lastRenderedPageBreak/>
        <w:t>Lesson 1</w:t>
      </w:r>
      <w:r w:rsidR="00243179" w:rsidRPr="00C94934">
        <w:t>2</w:t>
      </w:r>
    </w:p>
    <w:p w14:paraId="47924E10" w14:textId="77AE6558" w:rsidR="005973DC" w:rsidRPr="0062379A" w:rsidRDefault="005973DC" w:rsidP="0062379A">
      <w:r w:rsidRPr="0062379A">
        <w:t xml:space="preserve">The Western Australian Curriculum content addressed in </w:t>
      </w:r>
      <w:r w:rsidR="00075729">
        <w:t>this</w:t>
      </w:r>
      <w:r w:rsidRPr="0062379A">
        <w:t xml:space="preserve"> lesson is below.</w:t>
      </w:r>
    </w:p>
    <w:p w14:paraId="69FFA05E" w14:textId="77777777" w:rsidR="00490578" w:rsidRDefault="00490578" w:rsidP="00490578">
      <w:pPr>
        <w:pStyle w:val="CSPBoldNormalNospace"/>
      </w:pPr>
      <w:r>
        <w:t>Australia’s mixed market economy</w:t>
      </w:r>
    </w:p>
    <w:p w14:paraId="2ED5DF8D" w14:textId="4A76EE81" w:rsidR="00D570CE" w:rsidRDefault="006450CF">
      <w:pPr>
        <w:pStyle w:val="ListParagraph"/>
        <w:numPr>
          <w:ilvl w:val="0"/>
          <w:numId w:val="3"/>
        </w:numPr>
      </w:pPr>
      <w:r w:rsidRPr="00C57204">
        <w:t>How the government is involved in the market by providing some types of goods and services that are not sufficiently supplied by the market</w:t>
      </w:r>
    </w:p>
    <w:p w14:paraId="794CB4DF" w14:textId="63946543" w:rsidR="005973DC" w:rsidRPr="00C57204" w:rsidRDefault="005973DC" w:rsidP="002C67B8">
      <w:pPr>
        <w:pStyle w:val="CSPBoldNormalNospace"/>
      </w:pPr>
      <w:r>
        <w:t>Analysing</w:t>
      </w:r>
    </w:p>
    <w:p w14:paraId="12F6D006" w14:textId="5A82BC0F" w:rsidR="00857B1D" w:rsidRPr="00C57204" w:rsidRDefault="00857B1D">
      <w:pPr>
        <w:pStyle w:val="ListParagraph"/>
        <w:numPr>
          <w:ilvl w:val="0"/>
          <w:numId w:val="3"/>
        </w:numPr>
        <w:spacing w:after="0"/>
        <w:ind w:left="357" w:hanging="357"/>
      </w:pPr>
      <w:bookmarkStart w:id="38" w:name="_Hlk181704881"/>
      <w:r w:rsidRPr="00C57204">
        <w:t>Use criteria to select relevant information and/or data</w:t>
      </w:r>
      <w:r w:rsidR="00137012">
        <w:t>,</w:t>
      </w:r>
      <w:r w:rsidRPr="00C57204">
        <w:t xml:space="preserve"> such as accuracy, reliability, currency and usefulness to the question</w:t>
      </w:r>
    </w:p>
    <w:bookmarkEnd w:id="38"/>
    <w:p w14:paraId="27869898" w14:textId="0BA48944" w:rsidR="005973DC" w:rsidRDefault="005973DC" w:rsidP="00B7356C">
      <w:pPr>
        <w:pStyle w:val="LessonPageLinebreak"/>
      </w:pPr>
      <w:r>
        <w:tab/>
      </w:r>
    </w:p>
    <w:p w14:paraId="5DEDDDC4" w14:textId="337B2D10" w:rsidR="00D570CE" w:rsidRPr="005D0D92" w:rsidRDefault="00D570CE" w:rsidP="00C57204">
      <w:pPr>
        <w:pStyle w:val="CSPBoldNormalNospace"/>
      </w:pPr>
      <w:r w:rsidRPr="005D0D92">
        <w:t>Resource</w:t>
      </w:r>
      <w:r w:rsidR="00AC2EAB">
        <w:t>s</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62379A" w14:paraId="3FB9F299" w14:textId="77777777" w:rsidTr="00243509">
        <w:trPr>
          <w:trHeight w:val="556"/>
        </w:trPr>
        <w:tc>
          <w:tcPr>
            <w:tcW w:w="757" w:type="dxa"/>
            <w:vAlign w:val="center"/>
          </w:tcPr>
          <w:p w14:paraId="1B276028" w14:textId="64426F7C" w:rsidR="0062379A" w:rsidRDefault="0062379A" w:rsidP="005C7BCE">
            <w:pPr>
              <w:spacing w:after="0" w:line="240" w:lineRule="auto"/>
              <w:jc w:val="center"/>
            </w:pPr>
            <w:r>
              <w:rPr>
                <w:noProof/>
              </w:rPr>
              <w:drawing>
                <wp:inline distT="0" distB="0" distL="0" distR="0" wp14:anchorId="63BBDAAF" wp14:editId="38C16855">
                  <wp:extent cx="273600" cy="273600"/>
                  <wp:effectExtent l="0" t="0" r="0" b="0"/>
                  <wp:docPr id="528416527" name="Picture 25" descr="Internet Globe with &quot;WWW&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721222" name="Picture 25" descr="Internet Globe with &quot;WWW&quot;"/>
                          <pic:cNvPicPr/>
                        </pic:nvPicPr>
                        <pic:blipFill>
                          <a:blip r:embed="rId72" cstate="print">
                            <a:extLst>
                              <a:ext uri="{28A0092B-C50C-407E-A947-70E740481C1C}">
                                <a14:useLocalDpi xmlns:a14="http://schemas.microsoft.com/office/drawing/2010/main" val="0"/>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50A0B12D" w14:textId="378323D6" w:rsidR="0062379A" w:rsidRDefault="0062379A" w:rsidP="005A31D7">
            <w:pPr>
              <w:spacing w:after="0" w:line="240" w:lineRule="auto"/>
            </w:pPr>
            <w:r w:rsidRPr="0062379A">
              <w:t xml:space="preserve">SBS News – The Australian budget is big. Let’s break it down </w:t>
            </w:r>
            <w:hyperlink r:id="rId73" w:history="1">
              <w:r w:rsidRPr="0062379A">
                <w:rPr>
                  <w:rStyle w:val="Hyperlink"/>
                </w:rPr>
                <w:t>https://www.sbs.com.au/news/article/the-australian-budget-is-big-lets-break-it-down/mufz7dk4i</w:t>
              </w:r>
            </w:hyperlink>
            <w:r w:rsidRPr="0062379A">
              <w:t xml:space="preserve"> </w:t>
            </w:r>
          </w:p>
        </w:tc>
      </w:tr>
      <w:tr w:rsidR="0062379A" w14:paraId="4CA2DD93" w14:textId="77777777" w:rsidTr="0062379A">
        <w:trPr>
          <w:trHeight w:val="567"/>
        </w:trPr>
        <w:tc>
          <w:tcPr>
            <w:tcW w:w="757" w:type="dxa"/>
            <w:vAlign w:val="center"/>
          </w:tcPr>
          <w:p w14:paraId="0907F58F" w14:textId="03ADD135" w:rsidR="0062379A" w:rsidRDefault="0062379A" w:rsidP="005C7BCE">
            <w:pPr>
              <w:spacing w:after="0" w:line="240" w:lineRule="auto"/>
              <w:jc w:val="center"/>
              <w:rPr>
                <w:noProof/>
              </w:rPr>
            </w:pPr>
            <w:r>
              <w:rPr>
                <w:noProof/>
              </w:rPr>
              <w:drawing>
                <wp:inline distT="0" distB="0" distL="0" distR="0" wp14:anchorId="3E3F9A7F" wp14:editId="2916D57A">
                  <wp:extent cx="273600" cy="273600"/>
                  <wp:effectExtent l="0" t="0" r="0" b="0"/>
                  <wp:docPr id="939656350" name="Graphic 20" descr="Packing Box Op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3429246" name="Graphic 20" descr="Packing Box Open"/>
                          <pic:cNvPicPr/>
                        </pic:nvPicPr>
                        <pic:blipFill>
                          <a:blip r:embed="rId30">
                            <a:extLst>
                              <a:ext uri="{96DAC541-7B7A-43D3-8B79-37D633B846F1}">
                                <asvg:svgBlip xmlns:asvg="http://schemas.microsoft.com/office/drawing/2016/SVG/main" r:embed="rId31"/>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1164371C" w14:textId="587FA01E" w:rsidR="0062379A" w:rsidRDefault="0062379A" w:rsidP="005A31D7">
            <w:pPr>
              <w:spacing w:after="0" w:line="240" w:lineRule="auto"/>
            </w:pPr>
            <w:r w:rsidRPr="0062379A">
              <w:t>Coloured blocks or other physical representation that can be used to represent government revenue and expenditure</w:t>
            </w:r>
          </w:p>
        </w:tc>
      </w:tr>
      <w:tr w:rsidR="0062379A" w14:paraId="44C849D5" w14:textId="77777777" w:rsidTr="0062379A">
        <w:trPr>
          <w:trHeight w:val="567"/>
        </w:trPr>
        <w:tc>
          <w:tcPr>
            <w:tcW w:w="757" w:type="dxa"/>
            <w:vAlign w:val="center"/>
          </w:tcPr>
          <w:p w14:paraId="5B9CBCF5" w14:textId="77777777" w:rsidR="0062379A" w:rsidRDefault="0062379A" w:rsidP="005C7BCE">
            <w:pPr>
              <w:spacing w:after="0" w:line="240" w:lineRule="auto"/>
              <w:jc w:val="center"/>
            </w:pPr>
            <w:r>
              <w:rPr>
                <w:noProof/>
              </w:rPr>
              <w:drawing>
                <wp:inline distT="0" distB="0" distL="0" distR="0" wp14:anchorId="0DF2AD20" wp14:editId="31E86B95">
                  <wp:extent cx="273600" cy="273600"/>
                  <wp:effectExtent l="0" t="0" r="0" b="0"/>
                  <wp:docPr id="2127801973" name="Graphic 19" descr="Graduation c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535385" name="Graphic 19" descr="Graduation cap"/>
                          <pic:cNvPicPr/>
                        </pic:nvPicPr>
                        <pic:blipFill>
                          <a:blip r:embed="rId32">
                            <a:extLst>
                              <a:ext uri="{96DAC541-7B7A-43D3-8B79-37D633B846F1}">
                                <asvg:svgBlip xmlns:asvg="http://schemas.microsoft.com/office/drawing/2016/SVG/main" r:embed="rId33"/>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2709F9FE" w14:textId="1D48E273" w:rsidR="0062379A" w:rsidRDefault="0062379A" w:rsidP="005A31D7">
            <w:pPr>
              <w:spacing w:after="0" w:line="240" w:lineRule="auto"/>
            </w:pPr>
            <w:r w:rsidRPr="0062379A">
              <w:t>Project Zero: Harvard Graduate School of Education – Imagine If</w:t>
            </w:r>
            <w:r w:rsidR="00314643">
              <w:t xml:space="preserve"> </w:t>
            </w:r>
            <w:r w:rsidRPr="0062379A">
              <w:t xml:space="preserve">…  </w:t>
            </w:r>
            <w:hyperlink r:id="rId74" w:history="1">
              <w:r w:rsidRPr="0062379A">
                <w:rPr>
                  <w:rStyle w:val="Hyperlink"/>
                </w:rPr>
                <w:t>https://pz.harvard.edu/resources/imagine-if</w:t>
              </w:r>
            </w:hyperlink>
            <w:r w:rsidRPr="0062379A">
              <w:t xml:space="preserve"> </w:t>
            </w:r>
          </w:p>
        </w:tc>
      </w:tr>
    </w:tbl>
    <w:p w14:paraId="320E91CD" w14:textId="36EBFDD3" w:rsidR="00D570CE" w:rsidRPr="005D0D92" w:rsidRDefault="00D570CE" w:rsidP="0062379A">
      <w:pPr>
        <w:pStyle w:val="CSPBoldNormalNospace"/>
        <w:spacing w:before="200"/>
      </w:pPr>
      <w:r w:rsidRPr="005D0D92">
        <w:t xml:space="preserve">Teacher </w:t>
      </w:r>
      <w:r w:rsidR="00385254">
        <w:t>i</w:t>
      </w:r>
      <w:r w:rsidRPr="005D0D92">
        <w:t>nformation</w:t>
      </w:r>
    </w:p>
    <w:p w14:paraId="73FC2502" w14:textId="719190A0" w:rsidR="00D570CE" w:rsidRDefault="00E049A5" w:rsidP="00C57204">
      <w:pPr>
        <w:rPr>
          <w:lang w:eastAsia="en-US"/>
        </w:rPr>
      </w:pPr>
      <w:r>
        <w:rPr>
          <w:lang w:eastAsia="en-US"/>
        </w:rPr>
        <w:t xml:space="preserve">Where possible, teachers should use the most recent </w:t>
      </w:r>
      <w:r w:rsidR="00757DB8">
        <w:rPr>
          <w:lang w:eastAsia="en-US"/>
        </w:rPr>
        <w:t>budget data</w:t>
      </w:r>
      <w:r w:rsidR="00CB5810">
        <w:rPr>
          <w:lang w:eastAsia="en-US"/>
        </w:rPr>
        <w:t xml:space="preserve"> to ensure the currency </w:t>
      </w:r>
      <w:r w:rsidR="00EA3A16">
        <w:rPr>
          <w:lang w:eastAsia="en-US"/>
        </w:rPr>
        <w:t xml:space="preserve">and relevance </w:t>
      </w:r>
      <w:r w:rsidR="00CB5810">
        <w:rPr>
          <w:lang w:eastAsia="en-US"/>
        </w:rPr>
        <w:t>of the information presented to students.</w:t>
      </w:r>
    </w:p>
    <w:p w14:paraId="687C15E5" w14:textId="77777777" w:rsidR="003606A2" w:rsidRDefault="003606A2">
      <w:pPr>
        <w:spacing w:after="0" w:line="240" w:lineRule="auto"/>
        <w:rPr>
          <w:rFonts w:eastAsiaTheme="minorHAnsi"/>
          <w:b/>
          <w:lang w:eastAsia="en-US"/>
        </w:rPr>
      </w:pPr>
      <w:r>
        <w:br w:type="page"/>
      </w:r>
    </w:p>
    <w:p w14:paraId="2B24BF21" w14:textId="6E5C5D81" w:rsidR="00D570CE" w:rsidRDefault="00D570CE" w:rsidP="00C57204">
      <w:pPr>
        <w:pStyle w:val="CSPBoldNormalNospace"/>
      </w:pPr>
      <w:r w:rsidRPr="005D0D92">
        <w:lastRenderedPageBreak/>
        <w:t xml:space="preserve">Lesson </w:t>
      </w:r>
      <w:r w:rsidR="00385254">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638B9B82"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3BF66E6E" w14:textId="06773C1B" w:rsidR="00257476" w:rsidRDefault="00257476" w:rsidP="00C57204">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77F74128" w14:textId="5503EC78" w:rsidR="00257476" w:rsidRDefault="00257476" w:rsidP="00C57204">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7BA135CF"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70F7CCC2" w14:textId="77777777" w:rsidR="009C5F60" w:rsidRDefault="009C282F" w:rsidP="00C57204">
            <w:pPr>
              <w:spacing w:after="0" w:line="240" w:lineRule="auto"/>
              <w:rPr>
                <w:rFonts w:ascii="Calibri" w:eastAsia="Calibri" w:hAnsi="Calibri"/>
                <w:iCs/>
              </w:rPr>
            </w:pPr>
            <w:r w:rsidRPr="009C5F60">
              <w:rPr>
                <w:rFonts w:ascii="Calibri" w:eastAsia="Calibri" w:hAnsi="Calibri"/>
                <w:iCs/>
              </w:rPr>
              <w:t>Students will</w:t>
            </w:r>
            <w:r w:rsidR="009C5F60">
              <w:rPr>
                <w:rFonts w:ascii="Calibri" w:eastAsia="Calibri" w:hAnsi="Calibri"/>
                <w:iCs/>
              </w:rPr>
              <w:t>:</w:t>
            </w:r>
          </w:p>
          <w:p w14:paraId="7DD9AD5A" w14:textId="1AF68D80" w:rsidR="00257476" w:rsidRPr="00AC2EAB" w:rsidRDefault="009C282F">
            <w:pPr>
              <w:pStyle w:val="ListParagraph"/>
              <w:numPr>
                <w:ilvl w:val="0"/>
                <w:numId w:val="35"/>
              </w:numPr>
            </w:pPr>
            <w:r w:rsidRPr="00AC2EAB">
              <w:t>understand how the government allocates its revenue and expenditure, focusing on the composition of the federal budget for the current financial year</w:t>
            </w:r>
            <w:r w:rsidR="00314643" w:rsidRPr="00AC2EAB">
              <w:t>.</w:t>
            </w:r>
          </w:p>
        </w:tc>
        <w:tc>
          <w:tcPr>
            <w:tcW w:w="4530" w:type="dxa"/>
          </w:tcPr>
          <w:p w14:paraId="71B06D1A" w14:textId="77777777" w:rsidR="00CB2D5E" w:rsidRDefault="00FB192A" w:rsidP="00C57204">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CB2D5E">
              <w:rPr>
                <w:rFonts w:ascii="Calibri" w:eastAsia="Calibri" w:hAnsi="Calibri"/>
                <w:iCs/>
              </w:rPr>
              <w:t>Students can</w:t>
            </w:r>
            <w:r w:rsidR="00CB2D5E">
              <w:rPr>
                <w:rFonts w:ascii="Calibri" w:eastAsia="Calibri" w:hAnsi="Calibri"/>
                <w:iCs/>
              </w:rPr>
              <w:t>:</w:t>
            </w:r>
          </w:p>
          <w:p w14:paraId="4AB3581B" w14:textId="7D294868" w:rsidR="00FB192A" w:rsidRPr="00AC2EAB" w:rsidRDefault="00FB192A">
            <w:pPr>
              <w:pStyle w:val="ListParagraph"/>
              <w:numPr>
                <w:ilvl w:val="0"/>
                <w:numId w:val="35"/>
              </w:numPr>
              <w:cnfStyle w:val="000000000000" w:firstRow="0" w:lastRow="0" w:firstColumn="0" w:lastColumn="0" w:oddVBand="0" w:evenVBand="0" w:oddHBand="0" w:evenHBand="0" w:firstRowFirstColumn="0" w:firstRowLastColumn="0" w:lastRowFirstColumn="0" w:lastRowLastColumn="0"/>
            </w:pPr>
            <w:r w:rsidRPr="00AC2EAB">
              <w:t>interpret pie charts showing government revenue and expenditure</w:t>
            </w:r>
          </w:p>
          <w:p w14:paraId="22DC61D0" w14:textId="7F9F20F7" w:rsidR="00257476" w:rsidRPr="00AC2EAB" w:rsidRDefault="00FB192A">
            <w:pPr>
              <w:pStyle w:val="ListParagraph"/>
              <w:numPr>
                <w:ilvl w:val="0"/>
                <w:numId w:val="35"/>
              </w:numPr>
              <w:cnfStyle w:val="000000000000" w:firstRow="0" w:lastRow="0" w:firstColumn="0" w:lastColumn="0" w:oddVBand="0" w:evenVBand="0" w:oddHBand="0" w:evenHBand="0" w:firstRowFirstColumn="0" w:firstRowLastColumn="0" w:lastRowFirstColumn="0" w:lastRowLastColumn="0"/>
            </w:pPr>
            <w:r w:rsidRPr="00AC2EAB">
              <w:t>identify and explain one way they would allocate government revenue differently, providing reasoning for their choice</w:t>
            </w:r>
            <w:r w:rsidR="00314643" w:rsidRPr="00AC2EAB">
              <w:t>.</w:t>
            </w:r>
          </w:p>
        </w:tc>
      </w:tr>
    </w:tbl>
    <w:p w14:paraId="3BC52324" w14:textId="07DABC2D" w:rsidR="00D570CE" w:rsidRPr="005D0D92" w:rsidRDefault="00D570CE" w:rsidP="00C57204">
      <w:pPr>
        <w:pStyle w:val="CSPBoldNormalNospace"/>
        <w:spacing w:before="200"/>
      </w:pPr>
      <w:r w:rsidRPr="005D0D92">
        <w:t>Introduction</w:t>
      </w:r>
    </w:p>
    <w:p w14:paraId="14E1E0DE" w14:textId="2C75015C" w:rsidR="00D570CE" w:rsidRPr="00D3098E" w:rsidRDefault="009F08B0">
      <w:pPr>
        <w:pStyle w:val="ListParagraph"/>
        <w:numPr>
          <w:ilvl w:val="0"/>
          <w:numId w:val="35"/>
        </w:numPr>
      </w:pPr>
      <w:r w:rsidRPr="00D3098E">
        <w:t>Class brainst</w:t>
      </w:r>
      <w:r w:rsidR="00A26006" w:rsidRPr="00D3098E">
        <w:t xml:space="preserve">orm on where students think </w:t>
      </w:r>
      <w:r w:rsidR="001A6A00" w:rsidRPr="00D3098E">
        <w:t xml:space="preserve">the government collects </w:t>
      </w:r>
      <w:r w:rsidR="009C58CE" w:rsidRPr="00D3098E">
        <w:t>and spends its revenue.</w:t>
      </w:r>
    </w:p>
    <w:p w14:paraId="387C4E62" w14:textId="4CE80090" w:rsidR="00D570CE" w:rsidRDefault="00D46148" w:rsidP="00C57204">
      <w:pPr>
        <w:pStyle w:val="CSPBoldNormalNospace"/>
      </w:pPr>
      <w:r>
        <w:t>Main activities</w:t>
      </w:r>
    </w:p>
    <w:p w14:paraId="13D7E61D" w14:textId="289CC240" w:rsidR="00D570CE" w:rsidRPr="00D3098E" w:rsidRDefault="008E7AEF">
      <w:pPr>
        <w:pStyle w:val="ListParagraph"/>
        <w:numPr>
          <w:ilvl w:val="0"/>
          <w:numId w:val="35"/>
        </w:numPr>
      </w:pPr>
      <w:r>
        <w:t xml:space="preserve">Show </w:t>
      </w:r>
      <w:proofErr w:type="spellStart"/>
      <w:r>
        <w:t>students</w:t>
      </w:r>
      <w:proofErr w:type="spellEnd"/>
      <w:r>
        <w:t xml:space="preserve"> </w:t>
      </w:r>
      <w:r w:rsidR="00CC258B" w:rsidRPr="00AC2EAB">
        <w:rPr>
          <w:i/>
          <w:iCs/>
        </w:rPr>
        <w:t xml:space="preserve">The </w:t>
      </w:r>
      <w:r w:rsidR="002A323A" w:rsidRPr="00AC2EAB">
        <w:rPr>
          <w:bCs/>
          <w:i/>
          <w:iCs/>
        </w:rPr>
        <w:t xml:space="preserve">Australian budget is big. Let’s break it down </w:t>
      </w:r>
      <w:r w:rsidR="002A323A" w:rsidRPr="00AC2EAB">
        <w:rPr>
          <w:bCs/>
        </w:rPr>
        <w:t>news article</w:t>
      </w:r>
      <w:r>
        <w:rPr>
          <w:bCs/>
        </w:rPr>
        <w:t>, which</w:t>
      </w:r>
      <w:r w:rsidR="002A323A" w:rsidRPr="00AC2EAB">
        <w:rPr>
          <w:bCs/>
        </w:rPr>
        <w:t xml:space="preserve"> </w:t>
      </w:r>
      <w:r w:rsidR="00CC258B" w:rsidRPr="00D3098E">
        <w:t xml:space="preserve">looks at </w:t>
      </w:r>
      <w:r w:rsidR="00D00847" w:rsidRPr="00D3098E">
        <w:t>the federal budget</w:t>
      </w:r>
      <w:r w:rsidR="001D3FB7" w:rsidRPr="00D3098E">
        <w:t xml:space="preserve"> for the 2024</w:t>
      </w:r>
      <w:r w:rsidR="006B31FD">
        <w:t>–</w:t>
      </w:r>
      <w:r w:rsidR="001D3FB7" w:rsidRPr="00D3098E">
        <w:t>25 financial year</w:t>
      </w:r>
      <w:r w:rsidR="006E35AA" w:rsidRPr="00D3098E">
        <w:t xml:space="preserve"> as</w:t>
      </w:r>
      <w:r w:rsidR="00D00847" w:rsidRPr="00D3098E">
        <w:t xml:space="preserve"> if it were $100.</w:t>
      </w:r>
      <w:r w:rsidR="007B6B9F" w:rsidRPr="00D3098E">
        <w:t xml:space="preserve"> Teachers may wish to represent the </w:t>
      </w:r>
      <w:r w:rsidR="00850239" w:rsidRPr="00D3098E">
        <w:t>government revenue and expenditure</w:t>
      </w:r>
      <w:r w:rsidR="00A55486" w:rsidRPr="00D3098E">
        <w:t xml:space="preserve"> using </w:t>
      </w:r>
      <w:r w:rsidR="00760285" w:rsidRPr="00D3098E">
        <w:t>other materials (e.g. coloured blocks) to show students the</w:t>
      </w:r>
      <w:r w:rsidR="000D106B" w:rsidRPr="00D3098E">
        <w:t xml:space="preserve"> composition</w:t>
      </w:r>
      <w:r w:rsidR="006F14B8" w:rsidRPr="00D3098E">
        <w:t xml:space="preserve"> of the federal budget</w:t>
      </w:r>
      <w:r w:rsidR="00760285" w:rsidRPr="00D3098E">
        <w:t>.</w:t>
      </w:r>
      <w:r w:rsidR="00F9075E" w:rsidRPr="00D3098E">
        <w:t xml:space="preserve"> </w:t>
      </w:r>
    </w:p>
    <w:p w14:paraId="4A3291A9" w14:textId="4CDDDEB3" w:rsidR="006013FB" w:rsidRPr="00AC2EAB" w:rsidRDefault="00B66A6E">
      <w:pPr>
        <w:pStyle w:val="ListParagraph"/>
        <w:numPr>
          <w:ilvl w:val="0"/>
          <w:numId w:val="35"/>
        </w:numPr>
        <w:rPr>
          <w:rFonts w:cstheme="minorHAnsi"/>
        </w:rPr>
      </w:pPr>
      <w:r w:rsidRPr="006013FB">
        <w:t xml:space="preserve">Students </w:t>
      </w:r>
      <w:r w:rsidR="002303CB">
        <w:t>use the information from the</w:t>
      </w:r>
      <w:r w:rsidR="002A323A">
        <w:t xml:space="preserve"> </w:t>
      </w:r>
      <w:r w:rsidR="002A323A" w:rsidRPr="00AC2EAB">
        <w:rPr>
          <w:bCs/>
          <w:i/>
          <w:iCs/>
        </w:rPr>
        <w:t xml:space="preserve">Australian budget is big. Let’s break it down </w:t>
      </w:r>
      <w:r w:rsidR="002A323A" w:rsidRPr="00AC2EAB">
        <w:rPr>
          <w:bCs/>
        </w:rPr>
        <w:t xml:space="preserve">news article </w:t>
      </w:r>
      <w:r w:rsidR="002303CB">
        <w:t>on</w:t>
      </w:r>
      <w:r w:rsidR="006013FB" w:rsidRPr="00AC2EAB">
        <w:rPr>
          <w:rFonts w:cstheme="minorHAnsi"/>
        </w:rPr>
        <w:t xml:space="preserve"> government revenue and expenditure pie </w:t>
      </w:r>
      <w:r w:rsidR="002A323A" w:rsidRPr="00AC2EAB">
        <w:rPr>
          <w:rFonts w:cstheme="minorHAnsi"/>
        </w:rPr>
        <w:t>charts and</w:t>
      </w:r>
      <w:r w:rsidR="006013FB" w:rsidRPr="00AC2EAB">
        <w:rPr>
          <w:rFonts w:cstheme="minorHAnsi"/>
        </w:rPr>
        <w:t xml:space="preserve"> then answer the questions </w:t>
      </w:r>
      <w:r w:rsidR="000B1044" w:rsidRPr="00AC2EAB">
        <w:rPr>
          <w:rFonts w:cstheme="minorHAnsi"/>
        </w:rPr>
        <w:t>below</w:t>
      </w:r>
      <w:r w:rsidR="006013FB" w:rsidRPr="00AC2EAB">
        <w:rPr>
          <w:rFonts w:cstheme="minorHAnsi"/>
        </w:rPr>
        <w:t>.</w:t>
      </w:r>
    </w:p>
    <w:p w14:paraId="0F94B114" w14:textId="058848FD" w:rsidR="00ED20EC" w:rsidRDefault="00ED20EC">
      <w:pPr>
        <w:pStyle w:val="ListParagraph"/>
        <w:numPr>
          <w:ilvl w:val="1"/>
          <w:numId w:val="36"/>
        </w:numPr>
      </w:pPr>
      <w:r>
        <w:t xml:space="preserve">How much money is the government </w:t>
      </w:r>
      <w:r w:rsidR="00F9075E">
        <w:t>expected to spend in the 2024 federal budget?</w:t>
      </w:r>
    </w:p>
    <w:p w14:paraId="19229E8B" w14:textId="60BDC019" w:rsidR="0071168F" w:rsidRPr="004B3D27" w:rsidRDefault="002303CB">
      <w:pPr>
        <w:pStyle w:val="ListParagraph"/>
        <w:numPr>
          <w:ilvl w:val="1"/>
          <w:numId w:val="36"/>
        </w:numPr>
      </w:pPr>
      <w:r>
        <w:t>Identify the</w:t>
      </w:r>
      <w:r w:rsidR="00760285">
        <w:t xml:space="preserve"> proportion of revenue</w:t>
      </w:r>
      <w:r w:rsidR="0071168F" w:rsidRPr="004B3D27">
        <w:t xml:space="preserve"> the government</w:t>
      </w:r>
      <w:r w:rsidR="00403348">
        <w:t xml:space="preserve"> expects to</w:t>
      </w:r>
      <w:r w:rsidR="0071168F" w:rsidRPr="004B3D27">
        <w:t xml:space="preserve"> spend on education</w:t>
      </w:r>
      <w:r>
        <w:t>.</w:t>
      </w:r>
    </w:p>
    <w:p w14:paraId="6028F949" w14:textId="5A351128" w:rsidR="0071168F" w:rsidRPr="004B3D27" w:rsidRDefault="002303CB">
      <w:pPr>
        <w:pStyle w:val="ListParagraph"/>
        <w:numPr>
          <w:ilvl w:val="1"/>
          <w:numId w:val="36"/>
        </w:numPr>
      </w:pPr>
      <w:r>
        <w:t>Identify</w:t>
      </w:r>
      <w:r w:rsidR="00760285">
        <w:t xml:space="preserve"> proportion of revenue</w:t>
      </w:r>
      <w:r w:rsidR="0071168F" w:rsidRPr="004B3D27">
        <w:t xml:space="preserve"> the government expect to spend on defence</w:t>
      </w:r>
      <w:r>
        <w:t>.</w:t>
      </w:r>
    </w:p>
    <w:p w14:paraId="4E182C26" w14:textId="35CE0BBF" w:rsidR="00CF6E5C" w:rsidRPr="008567FB" w:rsidRDefault="002303CB">
      <w:pPr>
        <w:pStyle w:val="ListParagraph"/>
        <w:numPr>
          <w:ilvl w:val="1"/>
          <w:numId w:val="36"/>
        </w:numPr>
      </w:pPr>
      <w:r>
        <w:t>Identify</w:t>
      </w:r>
      <w:r w:rsidR="0071168F" w:rsidRPr="004B3D27">
        <w:t xml:space="preserve"> the biggest expense of the government</w:t>
      </w:r>
      <w:r>
        <w:t>.</w:t>
      </w:r>
    </w:p>
    <w:p w14:paraId="0B1339DE" w14:textId="7146F95A" w:rsidR="00D570CE" w:rsidRDefault="002303CB">
      <w:pPr>
        <w:pStyle w:val="ListParagraph"/>
        <w:numPr>
          <w:ilvl w:val="1"/>
          <w:numId w:val="36"/>
        </w:numPr>
      </w:pPr>
      <w:r>
        <w:t>Using</w:t>
      </w:r>
      <w:r w:rsidR="00AF3624">
        <w:t xml:space="preserve"> </w:t>
      </w:r>
      <w:r w:rsidR="009F74BB">
        <w:t xml:space="preserve">the </w:t>
      </w:r>
      <w:r w:rsidR="0028536B">
        <w:t>‘</w:t>
      </w:r>
      <w:r w:rsidR="009F74BB">
        <w:t>Where does Australia’s money go?</w:t>
      </w:r>
      <w:r w:rsidR="0028536B">
        <w:t>’</w:t>
      </w:r>
      <w:r w:rsidR="009F74BB">
        <w:t xml:space="preserve"> animation, identify one thing that has </w:t>
      </w:r>
      <w:r w:rsidR="00D52729">
        <w:t xml:space="preserve">stayed the same over the </w:t>
      </w:r>
      <w:r w:rsidR="00CF6E5C">
        <w:t>last 50 years.</w:t>
      </w:r>
    </w:p>
    <w:p w14:paraId="16BA7424" w14:textId="189DDE7B" w:rsidR="00B27161" w:rsidRDefault="00B27161">
      <w:pPr>
        <w:pStyle w:val="ListParagraph"/>
        <w:numPr>
          <w:ilvl w:val="1"/>
          <w:numId w:val="36"/>
        </w:numPr>
      </w:pPr>
      <w:r>
        <w:t xml:space="preserve">Where does the </w:t>
      </w:r>
      <w:r w:rsidR="0007135B">
        <w:t>federal government get most of its revenue from?</w:t>
      </w:r>
    </w:p>
    <w:p w14:paraId="1BC28AF8" w14:textId="1630FAC5" w:rsidR="0007135B" w:rsidRDefault="0007135B">
      <w:pPr>
        <w:pStyle w:val="ListParagraph"/>
        <w:numPr>
          <w:ilvl w:val="1"/>
          <w:numId w:val="36"/>
        </w:numPr>
      </w:pPr>
      <w:r>
        <w:t>Which of the categories</w:t>
      </w:r>
      <w:r w:rsidR="000D1D93">
        <w:t xml:space="preserve"> of revenue</w:t>
      </w:r>
      <w:r>
        <w:t xml:space="preserve"> are paid by individuals</w:t>
      </w:r>
      <w:r w:rsidR="000D1D93">
        <w:t>?</w:t>
      </w:r>
    </w:p>
    <w:p w14:paraId="585CD1CF" w14:textId="246A30E9" w:rsidR="00B72F64" w:rsidRDefault="00B72F64">
      <w:pPr>
        <w:pStyle w:val="ListParagraph"/>
        <w:numPr>
          <w:ilvl w:val="1"/>
          <w:numId w:val="36"/>
        </w:numPr>
      </w:pPr>
      <w:r>
        <w:t xml:space="preserve">Suggest why the government may wish to place </w:t>
      </w:r>
      <w:r w:rsidR="00216A46">
        <w:t>a tax on alcohol and tobacco.</w:t>
      </w:r>
    </w:p>
    <w:p w14:paraId="59DDFB48" w14:textId="7F26BD56" w:rsidR="004B5FC3" w:rsidRPr="004B5FC3" w:rsidRDefault="002303CB">
      <w:pPr>
        <w:pStyle w:val="ListParagraph"/>
        <w:numPr>
          <w:ilvl w:val="1"/>
          <w:numId w:val="36"/>
        </w:numPr>
      </w:pPr>
      <w:r>
        <w:t>Using</w:t>
      </w:r>
      <w:r w:rsidR="004B5FC3">
        <w:t xml:space="preserve"> the </w:t>
      </w:r>
      <w:r w:rsidR="0028536B">
        <w:t>‘</w:t>
      </w:r>
      <w:r w:rsidR="004B5FC3">
        <w:t>Who pays more tax: Workers or companies</w:t>
      </w:r>
      <w:r w:rsidR="0028536B">
        <w:t xml:space="preserve">?’ </w:t>
      </w:r>
      <w:r w:rsidR="004B5FC3">
        <w:t>animation, identify one thing that has stayed the same over the last 50 years.</w:t>
      </w:r>
    </w:p>
    <w:p w14:paraId="7B9FC2DA" w14:textId="6D71BC79" w:rsidR="00D570CE" w:rsidRDefault="00D570CE" w:rsidP="00C57204">
      <w:pPr>
        <w:pStyle w:val="CSPBoldNormalNospace"/>
      </w:pPr>
      <w:r w:rsidRPr="005D0D92">
        <w:t xml:space="preserve">Review of </w:t>
      </w:r>
      <w:r w:rsidR="00385254">
        <w:t>l</w:t>
      </w:r>
      <w:r w:rsidRPr="005D0D92">
        <w:t>earning</w:t>
      </w:r>
    </w:p>
    <w:p w14:paraId="391B3A16" w14:textId="79326490" w:rsidR="00D570CE" w:rsidRPr="00A976CC" w:rsidRDefault="00EA3A16">
      <w:pPr>
        <w:pStyle w:val="ListParagraph"/>
        <w:numPr>
          <w:ilvl w:val="0"/>
          <w:numId w:val="35"/>
        </w:numPr>
      </w:pPr>
      <w:r>
        <w:t xml:space="preserve">Students </w:t>
      </w:r>
      <w:r w:rsidR="001C5A48">
        <w:t xml:space="preserve">complete the </w:t>
      </w:r>
      <w:r w:rsidR="001C5A48" w:rsidRPr="008E7AEF">
        <w:rPr>
          <w:i/>
          <w:iCs/>
        </w:rPr>
        <w:t>Imagine If</w:t>
      </w:r>
      <w:r w:rsidR="00314643" w:rsidRPr="008E7AEF">
        <w:rPr>
          <w:i/>
          <w:iCs/>
        </w:rPr>
        <w:t xml:space="preserve"> </w:t>
      </w:r>
      <w:r w:rsidR="001C5A48" w:rsidRPr="008E7AEF">
        <w:rPr>
          <w:i/>
          <w:iCs/>
        </w:rPr>
        <w:t>…</w:t>
      </w:r>
      <w:r w:rsidR="001C5A48">
        <w:t xml:space="preserve"> thinking routine to explain</w:t>
      </w:r>
      <w:r w:rsidR="00A85482">
        <w:t xml:space="preserve"> </w:t>
      </w:r>
      <w:r w:rsidR="002303CB">
        <w:t>how</w:t>
      </w:r>
      <w:r w:rsidR="00A85482">
        <w:t xml:space="preserve"> they would allocate government revenue differently and why.</w:t>
      </w:r>
      <w:r w:rsidR="00D570CE">
        <w:br w:type="page"/>
      </w:r>
    </w:p>
    <w:p w14:paraId="3C3877B2" w14:textId="2FAD4EAB" w:rsidR="005C61C8" w:rsidRPr="00C94934" w:rsidRDefault="005C61C8" w:rsidP="00C94934">
      <w:pPr>
        <w:pStyle w:val="SCSAP-10AssessmentHeading2"/>
      </w:pPr>
      <w:bookmarkStart w:id="39" w:name="_Toc197606506"/>
      <w:r w:rsidRPr="00C94934">
        <w:lastRenderedPageBreak/>
        <w:t>Lesson 1</w:t>
      </w:r>
      <w:r w:rsidR="00C567D1" w:rsidRPr="00C94934">
        <w:t>3</w:t>
      </w:r>
      <w:bookmarkEnd w:id="39"/>
    </w:p>
    <w:p w14:paraId="559E9E52" w14:textId="5E3DB7A2" w:rsidR="00AC065A" w:rsidRPr="0062379A" w:rsidRDefault="00AC065A" w:rsidP="0062379A">
      <w:r w:rsidRPr="0062379A">
        <w:t xml:space="preserve">The Western Australian Curriculum content addressed in </w:t>
      </w:r>
      <w:r w:rsidR="008E7AEF">
        <w:t>this</w:t>
      </w:r>
      <w:r w:rsidRPr="0062379A">
        <w:t xml:space="preserve"> lesson is below.</w:t>
      </w:r>
    </w:p>
    <w:p w14:paraId="4F13C0C4" w14:textId="0F0DBD64" w:rsidR="00D570CE" w:rsidRDefault="00AC065A" w:rsidP="00A976CC">
      <w:pPr>
        <w:pStyle w:val="CSPBoldNormalNospace"/>
      </w:pPr>
      <w:r>
        <w:t>Economics and Business</w:t>
      </w:r>
    </w:p>
    <w:p w14:paraId="43D6FC0A" w14:textId="00330C8C" w:rsidR="00D570CE" w:rsidRPr="00AC2EAB" w:rsidRDefault="00A062D8">
      <w:pPr>
        <w:pStyle w:val="ListParagraph"/>
        <w:numPr>
          <w:ilvl w:val="0"/>
          <w:numId w:val="37"/>
        </w:numPr>
        <w:rPr>
          <w:u w:color="000000"/>
        </w:rPr>
      </w:pPr>
      <w:r w:rsidRPr="00AC2EAB">
        <w:rPr>
          <w:u w:color="000000"/>
        </w:rPr>
        <w:t>How the government is involved in the market by providing some types of goods and services that are not sufficiently supplied by the market</w:t>
      </w:r>
    </w:p>
    <w:p w14:paraId="7E52E8AC" w14:textId="3688729E" w:rsidR="00AC065A" w:rsidRDefault="00AC065A" w:rsidP="002C67B8">
      <w:pPr>
        <w:pStyle w:val="CSPBoldNormalNospace"/>
      </w:pPr>
      <w:bookmarkStart w:id="40" w:name="_Hlk181704830"/>
      <w:r>
        <w:t>Communicating and reflecting</w:t>
      </w:r>
    </w:p>
    <w:p w14:paraId="2B8A1CAD" w14:textId="6A1D3A4F" w:rsidR="009E4CE4" w:rsidRDefault="009E4CE4">
      <w:pPr>
        <w:pStyle w:val="ListParagraph"/>
        <w:numPr>
          <w:ilvl w:val="0"/>
          <w:numId w:val="37"/>
        </w:numPr>
      </w:pPr>
      <w:r w:rsidRPr="009E4CE4">
        <w:t>Develop texts, particularly descriptions and explanations, using appropriate subject-specific terminology and concepts that use evidence to support findings, conclusions and/or arguments, from a range of sources</w:t>
      </w:r>
      <w:bookmarkEnd w:id="40"/>
    </w:p>
    <w:p w14:paraId="21507B3B" w14:textId="73046A90" w:rsidR="00AC065A" w:rsidRDefault="00AC065A" w:rsidP="00B7356C">
      <w:pPr>
        <w:pStyle w:val="LessonPageLinebreak"/>
      </w:pPr>
      <w:r>
        <w:tab/>
      </w:r>
    </w:p>
    <w:p w14:paraId="298FE77F" w14:textId="3E1406AA" w:rsidR="00D570CE" w:rsidRPr="005D0D92" w:rsidRDefault="00D570CE" w:rsidP="00A976CC">
      <w:pPr>
        <w:pStyle w:val="CSPBoldNormalNospace"/>
      </w:pPr>
      <w:r w:rsidRPr="005D0D92">
        <w:t>Resource</w:t>
      </w:r>
    </w:p>
    <w:tbl>
      <w:tblPr>
        <w:tblStyle w:val="HASSICONRESOURCES"/>
        <w:tblW w:w="5000" w:type="pct"/>
        <w:tblLayout w:type="fixed"/>
        <w:tblCellMar>
          <w:top w:w="74" w:type="dxa"/>
          <w:left w:w="74" w:type="dxa"/>
          <w:bottom w:w="74" w:type="dxa"/>
          <w:right w:w="74" w:type="dxa"/>
        </w:tblCellMar>
        <w:tblLook w:val="04A0" w:firstRow="1" w:lastRow="0" w:firstColumn="1" w:lastColumn="0" w:noHBand="0" w:noVBand="1"/>
      </w:tblPr>
      <w:tblGrid>
        <w:gridCol w:w="757"/>
        <w:gridCol w:w="8313"/>
      </w:tblGrid>
      <w:tr w:rsidR="0062379A" w14:paraId="5CC1398D" w14:textId="77777777" w:rsidTr="0062379A">
        <w:trPr>
          <w:trHeight w:val="567"/>
        </w:trPr>
        <w:tc>
          <w:tcPr>
            <w:tcW w:w="757" w:type="dxa"/>
            <w:vAlign w:val="center"/>
          </w:tcPr>
          <w:p w14:paraId="49D79F0A" w14:textId="77777777" w:rsidR="0062379A" w:rsidRDefault="0062379A" w:rsidP="005C7BCE">
            <w:pPr>
              <w:spacing w:after="0" w:line="240" w:lineRule="auto"/>
              <w:jc w:val="center"/>
            </w:pPr>
            <w:r>
              <w:rPr>
                <w:noProof/>
              </w:rPr>
              <w:drawing>
                <wp:inline distT="0" distB="0" distL="0" distR="0" wp14:anchorId="2BB31281" wp14:editId="0FD9B2A3">
                  <wp:extent cx="273600" cy="273600"/>
                  <wp:effectExtent l="0" t="0" r="0" b="0"/>
                  <wp:docPr id="1298624373" name="Graphic 18" descr="Clipbo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1228395" name="Graphic 18" descr="Clipboard"/>
                          <pic:cNvPicPr/>
                        </pic:nvPicPr>
                        <pic:blipFill>
                          <a:blip r:embed="rId28">
                            <a:extLst>
                              <a:ext uri="{96DAC541-7B7A-43D3-8B79-37D633B846F1}">
                                <asvg:svgBlip xmlns:asvg="http://schemas.microsoft.com/office/drawing/2016/SVG/main" r:embed="rId29"/>
                              </a:ext>
                            </a:extLst>
                          </a:blip>
                          <a:stretch>
                            <a:fillRect/>
                          </a:stretch>
                        </pic:blipFill>
                        <pic:spPr>
                          <a:xfrm>
                            <a:off x="0" y="0"/>
                            <a:ext cx="273600" cy="273600"/>
                          </a:xfrm>
                          <a:prstGeom prst="rect">
                            <a:avLst/>
                          </a:prstGeom>
                        </pic:spPr>
                      </pic:pic>
                    </a:graphicData>
                  </a:graphic>
                </wp:inline>
              </w:drawing>
            </w:r>
          </w:p>
        </w:tc>
        <w:tc>
          <w:tcPr>
            <w:tcW w:w="8313" w:type="dxa"/>
            <w:vAlign w:val="center"/>
          </w:tcPr>
          <w:p w14:paraId="6FFD1FFE" w14:textId="2D5A606B" w:rsidR="0062379A" w:rsidRDefault="0062379A" w:rsidP="005A31D7">
            <w:pPr>
              <w:spacing w:after="0" w:line="240" w:lineRule="auto"/>
            </w:pPr>
            <w:r w:rsidRPr="0062379A">
              <w:t>Appendix A: Australia’s health care system</w:t>
            </w:r>
          </w:p>
        </w:tc>
      </w:tr>
    </w:tbl>
    <w:p w14:paraId="51345EE1" w14:textId="77777777" w:rsidR="003606A2" w:rsidRDefault="003606A2">
      <w:pPr>
        <w:spacing w:after="0" w:line="240" w:lineRule="auto"/>
        <w:rPr>
          <w:rFonts w:eastAsiaTheme="minorHAnsi"/>
          <w:b/>
          <w:lang w:eastAsia="en-US"/>
        </w:rPr>
      </w:pPr>
      <w:r>
        <w:br w:type="page"/>
      </w:r>
    </w:p>
    <w:p w14:paraId="4460053B" w14:textId="7B60F217" w:rsidR="00D570CE" w:rsidRDefault="00D570CE" w:rsidP="009D04A3">
      <w:pPr>
        <w:pStyle w:val="CSPBoldNormalNospace"/>
      </w:pPr>
      <w:r w:rsidRPr="005D0D92">
        <w:lastRenderedPageBreak/>
        <w:t xml:space="preserve">Lesson </w:t>
      </w:r>
      <w:r w:rsidR="00D46148">
        <w:t>o</w:t>
      </w:r>
      <w:r w:rsidRPr="005D0D92">
        <w:t>utline</w:t>
      </w:r>
    </w:p>
    <w:tbl>
      <w:tblPr>
        <w:tblStyle w:val="SCSAExemplartable"/>
        <w:tblW w:w="0" w:type="auto"/>
        <w:tblLook w:val="04A0" w:firstRow="1" w:lastRow="0" w:firstColumn="1" w:lastColumn="0" w:noHBand="0" w:noVBand="1"/>
      </w:tblPr>
      <w:tblGrid>
        <w:gridCol w:w="4530"/>
        <w:gridCol w:w="4530"/>
      </w:tblGrid>
      <w:tr w:rsidR="00257476" w14:paraId="792F345F" w14:textId="77777777" w:rsidTr="00C949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210A1D5E" w14:textId="32DBD22F" w:rsidR="00257476" w:rsidRDefault="00257476" w:rsidP="00A976CC">
            <w:pPr>
              <w:spacing w:after="0" w:line="240" w:lineRule="auto"/>
              <w:rPr>
                <w:rFonts w:eastAsia="Calibri"/>
                <w:b w:val="0"/>
                <w:bCs/>
                <w:iCs/>
              </w:rPr>
            </w:pPr>
            <w:r>
              <w:rPr>
                <w:rFonts w:eastAsia="Calibri"/>
                <w:bCs/>
                <w:iCs/>
              </w:rPr>
              <w:t xml:space="preserve">Learning </w:t>
            </w:r>
            <w:r w:rsidR="00385254">
              <w:rPr>
                <w:rFonts w:eastAsia="Calibri"/>
                <w:bCs/>
                <w:iCs/>
              </w:rPr>
              <w:t>i</w:t>
            </w:r>
            <w:r>
              <w:rPr>
                <w:rFonts w:eastAsia="Calibri"/>
                <w:bCs/>
                <w:iCs/>
              </w:rPr>
              <w:t>ntention/s</w:t>
            </w:r>
          </w:p>
        </w:tc>
        <w:tc>
          <w:tcPr>
            <w:tcW w:w="4530" w:type="dxa"/>
          </w:tcPr>
          <w:p w14:paraId="1C155373" w14:textId="4C849170" w:rsidR="00257476" w:rsidRDefault="00257476" w:rsidP="00A976CC">
            <w:pPr>
              <w:spacing w:after="0" w:line="240" w:lineRule="auto"/>
              <w:cnfStyle w:val="100000000000" w:firstRow="1" w:lastRow="0" w:firstColumn="0" w:lastColumn="0" w:oddVBand="0" w:evenVBand="0" w:oddHBand="0" w:evenHBand="0" w:firstRowFirstColumn="0" w:firstRowLastColumn="0" w:lastRowFirstColumn="0" w:lastRowLastColumn="0"/>
              <w:rPr>
                <w:rFonts w:eastAsia="Calibri"/>
                <w:b w:val="0"/>
                <w:bCs/>
                <w:iCs/>
              </w:rPr>
            </w:pPr>
            <w:r>
              <w:rPr>
                <w:rFonts w:eastAsia="Calibri"/>
                <w:bCs/>
                <w:iCs/>
              </w:rPr>
              <w:t xml:space="preserve">Success </w:t>
            </w:r>
            <w:r w:rsidR="00385254">
              <w:rPr>
                <w:rFonts w:eastAsia="Calibri"/>
                <w:bCs/>
                <w:iCs/>
              </w:rPr>
              <w:t>c</w:t>
            </w:r>
            <w:r>
              <w:rPr>
                <w:rFonts w:eastAsia="Calibri"/>
                <w:bCs/>
                <w:iCs/>
              </w:rPr>
              <w:t>riteria</w:t>
            </w:r>
          </w:p>
        </w:tc>
      </w:tr>
      <w:tr w:rsidR="00257476" w:rsidRPr="00041411" w14:paraId="0EE46463" w14:textId="77777777" w:rsidTr="00C94934">
        <w:tc>
          <w:tcPr>
            <w:cnfStyle w:val="001000000000" w:firstRow="0" w:lastRow="0" w:firstColumn="1" w:lastColumn="0" w:oddVBand="0" w:evenVBand="0" w:oddHBand="0" w:evenHBand="0" w:firstRowFirstColumn="0" w:firstRowLastColumn="0" w:lastRowFirstColumn="0" w:lastRowLastColumn="0"/>
            <w:tcW w:w="4530" w:type="dxa"/>
          </w:tcPr>
          <w:p w14:paraId="1384A674" w14:textId="77777777" w:rsidR="00CB2D5E" w:rsidRDefault="00864E22" w:rsidP="00A976CC">
            <w:pPr>
              <w:spacing w:after="0" w:line="240" w:lineRule="auto"/>
              <w:rPr>
                <w:rFonts w:ascii="Calibri" w:eastAsia="Calibri" w:hAnsi="Calibri"/>
                <w:iCs/>
              </w:rPr>
            </w:pPr>
            <w:r w:rsidRPr="00CB2D5E">
              <w:rPr>
                <w:rFonts w:ascii="Calibri" w:eastAsia="Calibri" w:hAnsi="Calibri"/>
                <w:iCs/>
              </w:rPr>
              <w:t>Students will</w:t>
            </w:r>
            <w:r w:rsidR="00CB2D5E">
              <w:rPr>
                <w:rFonts w:ascii="Calibri" w:eastAsia="Calibri" w:hAnsi="Calibri"/>
                <w:iCs/>
              </w:rPr>
              <w:t>:</w:t>
            </w:r>
          </w:p>
          <w:p w14:paraId="22F9194C" w14:textId="1512C306" w:rsidR="00257476" w:rsidRPr="00AC2EAB" w:rsidRDefault="00864E22">
            <w:pPr>
              <w:pStyle w:val="ListParagraph"/>
              <w:numPr>
                <w:ilvl w:val="0"/>
                <w:numId w:val="37"/>
              </w:numPr>
            </w:pPr>
            <w:r w:rsidRPr="00AC2EAB">
              <w:t>understand the reasons behind the government's provision of goods and services with a focus on health</w:t>
            </w:r>
            <w:r w:rsidR="008E7AEF">
              <w:t xml:space="preserve"> </w:t>
            </w:r>
            <w:r w:rsidRPr="00AC2EAB">
              <w:t>care</w:t>
            </w:r>
            <w:r w:rsidR="00314643" w:rsidRPr="00AC2EAB">
              <w:t>.</w:t>
            </w:r>
          </w:p>
        </w:tc>
        <w:tc>
          <w:tcPr>
            <w:tcW w:w="4530" w:type="dxa"/>
          </w:tcPr>
          <w:p w14:paraId="7FA31FAD" w14:textId="77777777" w:rsidR="00CB2D5E" w:rsidRDefault="009259AA" w:rsidP="00A976CC">
            <w:pPr>
              <w:spacing w:after="0" w:line="240" w:lineRule="auto"/>
              <w:cnfStyle w:val="000000000000" w:firstRow="0" w:lastRow="0" w:firstColumn="0" w:lastColumn="0" w:oddVBand="0" w:evenVBand="0" w:oddHBand="0" w:evenHBand="0" w:firstRowFirstColumn="0" w:firstRowLastColumn="0" w:lastRowFirstColumn="0" w:lastRowLastColumn="0"/>
              <w:rPr>
                <w:rFonts w:ascii="Calibri" w:eastAsia="Calibri" w:hAnsi="Calibri"/>
                <w:iCs/>
              </w:rPr>
            </w:pPr>
            <w:r w:rsidRPr="00CB2D5E">
              <w:rPr>
                <w:rFonts w:ascii="Calibri" w:eastAsia="Calibri" w:hAnsi="Calibri"/>
                <w:iCs/>
              </w:rPr>
              <w:t>Students can</w:t>
            </w:r>
            <w:r w:rsidR="00CB2D5E">
              <w:rPr>
                <w:rFonts w:ascii="Calibri" w:eastAsia="Calibri" w:hAnsi="Calibri"/>
                <w:iCs/>
              </w:rPr>
              <w:t>:</w:t>
            </w:r>
          </w:p>
          <w:p w14:paraId="4C61E524" w14:textId="5736B1ED" w:rsidR="009259AA" w:rsidRPr="00AC2EAB" w:rsidRDefault="009259AA">
            <w:pPr>
              <w:pStyle w:val="ListParagraph"/>
              <w:numPr>
                <w:ilvl w:val="0"/>
                <w:numId w:val="37"/>
              </w:numPr>
              <w:cnfStyle w:val="000000000000" w:firstRow="0" w:lastRow="0" w:firstColumn="0" w:lastColumn="0" w:oddVBand="0" w:evenVBand="0" w:oddHBand="0" w:evenHBand="0" w:firstRowFirstColumn="0" w:firstRowLastColumn="0" w:lastRowFirstColumn="0" w:lastRowLastColumn="0"/>
            </w:pPr>
            <w:r w:rsidRPr="00AC2EAB">
              <w:t>identify the key reasons the government provides health</w:t>
            </w:r>
            <w:r w:rsidR="008E7AEF">
              <w:t xml:space="preserve"> </w:t>
            </w:r>
            <w:r w:rsidRPr="00AC2EAB">
              <w:t>care</w:t>
            </w:r>
          </w:p>
          <w:p w14:paraId="494C4AF5" w14:textId="0BD07575" w:rsidR="00257476" w:rsidRPr="00AC2EAB" w:rsidRDefault="009259AA">
            <w:pPr>
              <w:pStyle w:val="ListParagraph"/>
              <w:numPr>
                <w:ilvl w:val="0"/>
                <w:numId w:val="37"/>
              </w:numPr>
              <w:cnfStyle w:val="000000000000" w:firstRow="0" w:lastRow="0" w:firstColumn="0" w:lastColumn="0" w:oddVBand="0" w:evenVBand="0" w:oddHBand="0" w:evenHBand="0" w:firstRowFirstColumn="0" w:firstRowLastColumn="0" w:lastRowFirstColumn="0" w:lastRowLastColumn="0"/>
            </w:pPr>
            <w:r w:rsidRPr="00AC2EAB">
              <w:t>compare and contrast the reasons the government provides health</w:t>
            </w:r>
            <w:r w:rsidR="008E7AEF">
              <w:t xml:space="preserve"> </w:t>
            </w:r>
            <w:r w:rsidRPr="00AC2EAB">
              <w:t>care with those for other services, such as education</w:t>
            </w:r>
            <w:r w:rsidR="00314643" w:rsidRPr="00AC2EAB">
              <w:t>.</w:t>
            </w:r>
          </w:p>
        </w:tc>
      </w:tr>
    </w:tbl>
    <w:p w14:paraId="4C70B630" w14:textId="46A0ABAB" w:rsidR="001C5A48" w:rsidRPr="001C5A48" w:rsidRDefault="00D570CE" w:rsidP="00A976CC">
      <w:pPr>
        <w:pStyle w:val="CSPBoldNormalNospace"/>
        <w:spacing w:before="200"/>
      </w:pPr>
      <w:r w:rsidRPr="005D0D92">
        <w:t>Introduction</w:t>
      </w:r>
    </w:p>
    <w:p w14:paraId="632CA04A" w14:textId="6854BDEE" w:rsidR="001C5A48" w:rsidRDefault="006024DC">
      <w:pPr>
        <w:pStyle w:val="ListParagraph"/>
        <w:numPr>
          <w:ilvl w:val="0"/>
          <w:numId w:val="37"/>
        </w:numPr>
      </w:pPr>
      <w:r>
        <w:t>Use the quiz questions created in Lessons 5 and 6 to review content with students</w:t>
      </w:r>
      <w:r w:rsidR="001C5A48">
        <w:t>. This will link to the fact that demand for health</w:t>
      </w:r>
      <w:r w:rsidR="008E7AEF">
        <w:t xml:space="preserve"> </w:t>
      </w:r>
      <w:r w:rsidR="001C5A48">
        <w:t>care is greater than supply.</w:t>
      </w:r>
    </w:p>
    <w:p w14:paraId="7B056A0F" w14:textId="4A275D21" w:rsidR="00D570CE" w:rsidRPr="00025603" w:rsidRDefault="00025603">
      <w:pPr>
        <w:pStyle w:val="ListParagraph"/>
        <w:numPr>
          <w:ilvl w:val="0"/>
          <w:numId w:val="37"/>
        </w:numPr>
      </w:pPr>
      <w:r>
        <w:t>Review what goods are provided by government and the reasons</w:t>
      </w:r>
      <w:r w:rsidR="00754CBD">
        <w:t xml:space="preserve"> for the government supplying those goods.</w:t>
      </w:r>
    </w:p>
    <w:p w14:paraId="19C2C999" w14:textId="5F100BF3" w:rsidR="00D570CE" w:rsidRDefault="00D46148" w:rsidP="00A976CC">
      <w:pPr>
        <w:pStyle w:val="CSPBoldNormalNospace"/>
      </w:pPr>
      <w:r>
        <w:t>Main activities</w:t>
      </w:r>
    </w:p>
    <w:p w14:paraId="5DE04A45" w14:textId="0474598A" w:rsidR="00BD48DF" w:rsidRPr="00AC2EAB" w:rsidRDefault="00231A3C">
      <w:pPr>
        <w:pStyle w:val="ListParagraph"/>
        <w:numPr>
          <w:ilvl w:val="0"/>
          <w:numId w:val="37"/>
        </w:numPr>
        <w:rPr>
          <w:i/>
          <w:iCs/>
        </w:rPr>
      </w:pPr>
      <w:r w:rsidRPr="00E14924">
        <w:t>Provide students with a copy of Appendix A</w:t>
      </w:r>
      <w:r w:rsidR="00AC346B">
        <w:t>:</w:t>
      </w:r>
      <w:r w:rsidRPr="00E14924">
        <w:t xml:space="preserve"> </w:t>
      </w:r>
      <w:r w:rsidRPr="00AC2EAB">
        <w:rPr>
          <w:i/>
          <w:iCs/>
        </w:rPr>
        <w:t>Australia’s health care system</w:t>
      </w:r>
      <w:r w:rsidR="00BD48DF" w:rsidRPr="00AC2EAB">
        <w:rPr>
          <w:i/>
          <w:iCs/>
        </w:rPr>
        <w:t xml:space="preserve"> </w:t>
      </w:r>
      <w:r w:rsidR="00BD48DF">
        <w:t xml:space="preserve">and read the </w:t>
      </w:r>
      <w:r w:rsidR="00314643">
        <w:br/>
      </w:r>
      <w:r w:rsidR="00BD48DF">
        <w:t>case study.</w:t>
      </w:r>
    </w:p>
    <w:p w14:paraId="7D083195" w14:textId="77777777" w:rsidR="002303CB" w:rsidRDefault="00430CB4">
      <w:pPr>
        <w:pStyle w:val="ListParagraph"/>
        <w:numPr>
          <w:ilvl w:val="0"/>
          <w:numId w:val="37"/>
        </w:numPr>
      </w:pPr>
      <w:r w:rsidRPr="00E14924">
        <w:t xml:space="preserve">Students complete </w:t>
      </w:r>
      <w:r w:rsidR="00CE1842" w:rsidRPr="00E14924">
        <w:t>the questions for the case study of Australia’s health care system.</w:t>
      </w:r>
    </w:p>
    <w:p w14:paraId="78C48168" w14:textId="093B80E0" w:rsidR="00BD48DF" w:rsidRPr="002303CB" w:rsidRDefault="002303CB">
      <w:pPr>
        <w:pStyle w:val="ListParagraph"/>
        <w:numPr>
          <w:ilvl w:val="0"/>
          <w:numId w:val="37"/>
        </w:numPr>
      </w:pPr>
      <w:r>
        <w:t xml:space="preserve">Students write a paragraph answering, </w:t>
      </w:r>
      <w:r w:rsidR="0028536B">
        <w:t>‘</w:t>
      </w:r>
      <w:r w:rsidR="006024DC">
        <w:t>H</w:t>
      </w:r>
      <w:r>
        <w:t>ow are the reasons that the government provides health</w:t>
      </w:r>
      <w:r w:rsidR="008E7AEF">
        <w:t xml:space="preserve"> </w:t>
      </w:r>
      <w:r>
        <w:t>care similar and/or different to why they provide other services</w:t>
      </w:r>
      <w:r w:rsidR="00B01F44">
        <w:t>,</w:t>
      </w:r>
      <w:r>
        <w:t xml:space="preserve"> such as education</w:t>
      </w:r>
      <w:r w:rsidR="0028536B">
        <w:t>?’</w:t>
      </w:r>
    </w:p>
    <w:p w14:paraId="7684165A" w14:textId="1CE69C42" w:rsidR="00D570CE" w:rsidRDefault="00D570CE" w:rsidP="00A976CC">
      <w:pPr>
        <w:pStyle w:val="CSPBoldNormalNospace"/>
      </w:pPr>
      <w:r w:rsidRPr="005D0D92">
        <w:t xml:space="preserve">Review of </w:t>
      </w:r>
      <w:r w:rsidR="00385254">
        <w:t>l</w:t>
      </w:r>
      <w:r w:rsidRPr="005D0D92">
        <w:t>earning</w:t>
      </w:r>
    </w:p>
    <w:p w14:paraId="5F902C30" w14:textId="2E4D3E88" w:rsidR="002303CB" w:rsidRPr="002303CB" w:rsidRDefault="002303CB">
      <w:pPr>
        <w:pStyle w:val="ListParagraph"/>
        <w:numPr>
          <w:ilvl w:val="0"/>
          <w:numId w:val="37"/>
        </w:numPr>
      </w:pPr>
      <w:r>
        <w:t xml:space="preserve">Students share their paragraph with a partner and add any points they have missed from </w:t>
      </w:r>
      <w:r w:rsidR="008E7AEF">
        <w:br/>
      </w:r>
      <w:r>
        <w:t>their paragraph.</w:t>
      </w:r>
    </w:p>
    <w:p w14:paraId="49D01007" w14:textId="18AB83F4" w:rsidR="00D570CE" w:rsidRPr="006E084F" w:rsidRDefault="00D570CE" w:rsidP="00A976CC">
      <w:pPr>
        <w:rPr>
          <w:lang w:eastAsia="en-US"/>
        </w:rPr>
      </w:pPr>
      <w:r>
        <w:br w:type="page"/>
      </w:r>
    </w:p>
    <w:p w14:paraId="1446096E" w14:textId="4A2CABB7" w:rsidR="005C61C8" w:rsidRPr="00C94934" w:rsidRDefault="005C61C8" w:rsidP="00C94934">
      <w:pPr>
        <w:pStyle w:val="SCSAP-10AssessmentHeading2"/>
      </w:pPr>
      <w:r w:rsidRPr="00C94934">
        <w:lastRenderedPageBreak/>
        <w:t>Lesson</w:t>
      </w:r>
      <w:r w:rsidR="00B56CE2" w:rsidRPr="00C94934">
        <w:t>s</w:t>
      </w:r>
      <w:r w:rsidRPr="00C94934">
        <w:t xml:space="preserve"> 1</w:t>
      </w:r>
      <w:r w:rsidR="00B56CE2" w:rsidRPr="00C94934">
        <w:t>4</w:t>
      </w:r>
      <w:r w:rsidR="00FD778C" w:rsidRPr="00C94934">
        <w:t>–</w:t>
      </w:r>
      <w:r w:rsidR="00B56CE2" w:rsidRPr="00C94934">
        <w:t>16</w:t>
      </w:r>
      <w:r w:rsidR="0083284E" w:rsidRPr="00C94934">
        <w:t xml:space="preserve"> Assessment</w:t>
      </w:r>
    </w:p>
    <w:p w14:paraId="4CC4667E" w14:textId="53938161" w:rsidR="0083284E" w:rsidRPr="008E7AEF" w:rsidRDefault="0083284E" w:rsidP="00A976CC">
      <w:pPr>
        <w:pStyle w:val="CSPBoldNormalNospace"/>
        <w:spacing w:after="200"/>
        <w:rPr>
          <w:b w:val="0"/>
          <w:bCs/>
        </w:rPr>
      </w:pPr>
      <w:r w:rsidRPr="008E7AEF">
        <w:rPr>
          <w:b w:val="0"/>
          <w:bCs/>
        </w:rPr>
        <w:t xml:space="preserve">See Appendix B: </w:t>
      </w:r>
      <w:r w:rsidR="009C5C01" w:rsidRPr="008E7AEF">
        <w:rPr>
          <w:b w:val="0"/>
          <w:bCs/>
        </w:rPr>
        <w:t>A</w:t>
      </w:r>
      <w:r w:rsidRPr="008E7AEF">
        <w:rPr>
          <w:b w:val="0"/>
          <w:bCs/>
        </w:rPr>
        <w:t>ssessment</w:t>
      </w:r>
      <w:r w:rsidR="009C5C01" w:rsidRPr="008E7AEF">
        <w:rPr>
          <w:b w:val="0"/>
          <w:bCs/>
        </w:rPr>
        <w:t xml:space="preserve"> task </w:t>
      </w:r>
      <w:r w:rsidR="002E3BBC" w:rsidRPr="008E7AEF">
        <w:rPr>
          <w:b w:val="0"/>
          <w:bCs/>
        </w:rPr>
        <w:t>–</w:t>
      </w:r>
      <w:r w:rsidR="009C5C01" w:rsidRPr="008E7AEF">
        <w:rPr>
          <w:b w:val="0"/>
          <w:bCs/>
        </w:rPr>
        <w:t xml:space="preserve"> Debate</w:t>
      </w:r>
    </w:p>
    <w:p w14:paraId="580D65DC" w14:textId="55153857" w:rsidR="002E3BBC" w:rsidRDefault="002E3BBC" w:rsidP="00A976CC">
      <w:pPr>
        <w:pStyle w:val="CSPBoldNormalNospace"/>
      </w:pPr>
      <w:r>
        <w:t>Resources</w:t>
      </w:r>
    </w:p>
    <w:p w14:paraId="1F8B1E19" w14:textId="2EC4708F" w:rsidR="00AC312A" w:rsidRPr="00AC312A" w:rsidRDefault="00AC312A">
      <w:pPr>
        <w:pStyle w:val="ListParagraph"/>
        <w:numPr>
          <w:ilvl w:val="0"/>
          <w:numId w:val="38"/>
        </w:numPr>
      </w:pPr>
      <w:r w:rsidRPr="00AC312A">
        <w:t xml:space="preserve">Debating SA </w:t>
      </w:r>
      <w:r w:rsidR="00CC3D0F">
        <w:t>–</w:t>
      </w:r>
      <w:r w:rsidRPr="00AC312A">
        <w:t xml:space="preserve"> </w:t>
      </w:r>
      <w:r>
        <w:t>A Brief Introduction for Beginners</w:t>
      </w:r>
    </w:p>
    <w:p w14:paraId="0A388199" w14:textId="029D842E" w:rsidR="002E3BBC" w:rsidRDefault="00D517FA" w:rsidP="00D517FA">
      <w:pPr>
        <w:pStyle w:val="ListParagraph"/>
        <w:ind w:left="360"/>
      </w:pPr>
      <w:hyperlink r:id="rId75" w:history="1">
        <w:r w:rsidRPr="009E2FAF">
          <w:rPr>
            <w:rStyle w:val="Hyperlink"/>
            <w:rFonts w:ascii="Calibri" w:eastAsia="Calibri" w:hAnsi="Calibri"/>
            <w:lang w:eastAsia="en-US"/>
          </w:rPr>
          <w:t>https://www.debatingsa.com.au/wp-content/uploads/2014/03/Debating-A-Brief-Introduction-for-Beginners.pdf</w:t>
        </w:r>
      </w:hyperlink>
    </w:p>
    <w:p w14:paraId="6C5F54D7" w14:textId="6D9714FF" w:rsidR="002E3BBC" w:rsidRPr="009C5C01" w:rsidRDefault="002E3BBC" w:rsidP="00A976CC">
      <w:pPr>
        <w:pStyle w:val="CSPBoldNormalNospace"/>
      </w:pPr>
      <w:r>
        <w:t>Teacher information</w:t>
      </w:r>
    </w:p>
    <w:p w14:paraId="70CF1BA2" w14:textId="77777777" w:rsidR="00007F52" w:rsidRDefault="002E3BBC" w:rsidP="00A976CC">
      <w:r w:rsidRPr="00A976CC">
        <w:t xml:space="preserve">Use the </w:t>
      </w:r>
      <w:r w:rsidR="00283651" w:rsidRPr="00167A8E">
        <w:rPr>
          <w:i/>
          <w:iCs/>
        </w:rPr>
        <w:t>Brief Introduction for Beginners</w:t>
      </w:r>
      <w:r w:rsidR="00283651" w:rsidRPr="00A976CC">
        <w:t xml:space="preserve"> to guide the debate development in the lessons.</w:t>
      </w:r>
    </w:p>
    <w:p w14:paraId="4425E204" w14:textId="7C5C8D83" w:rsidR="00F14C84" w:rsidRDefault="00F14C84" w:rsidP="00A976CC">
      <w:pPr>
        <w:sectPr w:rsidR="00F14C84" w:rsidSect="00F606D0">
          <w:pgSz w:w="11906" w:h="16838" w:code="9"/>
          <w:pgMar w:top="1644" w:right="1418" w:bottom="1276" w:left="1418" w:header="680" w:footer="567" w:gutter="0"/>
          <w:cols w:space="708"/>
          <w:docGrid w:linePitch="360"/>
        </w:sectPr>
      </w:pPr>
    </w:p>
    <w:p w14:paraId="41027B3A" w14:textId="3AF4DBDD" w:rsidR="00007F52" w:rsidRDefault="00007F52" w:rsidP="00A976CC"/>
    <w:p w14:paraId="0913DA16" w14:textId="527ACC61" w:rsidR="00691269" w:rsidRPr="005D0D92" w:rsidRDefault="00691269" w:rsidP="00691269">
      <w:pPr>
        <w:spacing w:after="0"/>
        <w:rPr>
          <w:rFonts w:eastAsia="Calibri"/>
          <w:lang w:eastAsia="en-US"/>
        </w:rPr>
      </w:pPr>
    </w:p>
    <w:p w14:paraId="7713B5FF" w14:textId="77777777" w:rsidR="00C94934" w:rsidRDefault="00FB3A49" w:rsidP="00C94934">
      <w:pPr>
        <w:pStyle w:val="SCSAP-10ExemplarSplashHeading"/>
        <w:spacing w:before="6840"/>
      </w:pPr>
      <w:bookmarkStart w:id="41" w:name="_Toc219202217"/>
      <w:bookmarkStart w:id="42" w:name="_Toc197606507"/>
      <w:r w:rsidRPr="009C3849">
        <w:t>Appendix</w:t>
      </w:r>
      <w:r w:rsidRPr="00A976CC">
        <w:t xml:space="preserve"> A</w:t>
      </w:r>
      <w:bookmarkEnd w:id="36"/>
      <w:bookmarkEnd w:id="41"/>
      <w:r w:rsidR="00EF6A87">
        <w:t xml:space="preserve"> </w:t>
      </w:r>
    </w:p>
    <w:p w14:paraId="23C4F7C8" w14:textId="0C035655" w:rsidR="00FB3A49" w:rsidRPr="00A976CC" w:rsidRDefault="00525DF0" w:rsidP="00C94934">
      <w:pPr>
        <w:pStyle w:val="SCSAP-10ExemplarSplashSubheading"/>
      </w:pPr>
      <w:r w:rsidRPr="00A976CC">
        <w:t>Resources</w:t>
      </w:r>
      <w:bookmarkEnd w:id="42"/>
    </w:p>
    <w:p w14:paraId="56628254" w14:textId="7DC3668D" w:rsidR="00DA0A53" w:rsidRPr="007F5812" w:rsidRDefault="00FB3A49" w:rsidP="00A976CC">
      <w:pPr>
        <w:sectPr w:rsidR="00DA0A53" w:rsidRPr="007F5812" w:rsidSect="00F606D0">
          <w:pgSz w:w="11906" w:h="16838" w:code="9"/>
          <w:pgMar w:top="1644" w:right="1418" w:bottom="1276" w:left="1418" w:header="680" w:footer="567" w:gutter="0"/>
          <w:cols w:space="708"/>
          <w:docGrid w:linePitch="360"/>
        </w:sectPr>
      </w:pPr>
      <w:bookmarkStart w:id="43" w:name="_Toc74118968"/>
      <w:bookmarkEnd w:id="37"/>
      <w:r w:rsidRPr="007F5812">
        <w:rPr>
          <w:noProof/>
        </w:rPr>
        <w:drawing>
          <wp:anchor distT="0" distB="0" distL="114300" distR="114300" simplePos="0" relativeHeight="251698688" behindDoc="1" locked="0" layoutInCell="1" allowOverlap="1" wp14:anchorId="61D57D0E" wp14:editId="562B6B95">
            <wp:simplePos x="0" y="0"/>
            <wp:positionH relativeFrom="page">
              <wp:align>center</wp:align>
            </wp:positionH>
            <wp:positionV relativeFrom="page">
              <wp:align>center</wp:align>
            </wp:positionV>
            <wp:extent cx="7552800" cy="10681200"/>
            <wp:effectExtent l="0" t="0" r="0" b="6350"/>
            <wp:wrapNone/>
            <wp:docPr id="82"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Chapter splash page - HASS.jpg"/>
                    <pic:cNvPicPr/>
                  </pic:nvPicPr>
                  <pic:blipFill>
                    <a:blip r:embed="rId76" cstate="print">
                      <a:extLst>
                        <a:ext uri="{28A0092B-C50C-407E-A947-70E740481C1C}">
                          <a14:useLocalDpi xmlns:a14="http://schemas.microsoft.com/office/drawing/2010/main" val="0"/>
                        </a:ext>
                      </a:extLst>
                    </a:blip>
                    <a:stretch>
                      <a:fillRect/>
                    </a:stretch>
                  </pic:blipFill>
                  <pic:spPr>
                    <a:xfrm>
                      <a:off x="0" y="0"/>
                      <a:ext cx="7552800" cy="10681200"/>
                    </a:xfrm>
                    <a:prstGeom prst="rect">
                      <a:avLst/>
                    </a:prstGeom>
                  </pic:spPr>
                </pic:pic>
              </a:graphicData>
            </a:graphic>
            <wp14:sizeRelH relativeFrom="margin">
              <wp14:pctWidth>0</wp14:pctWidth>
            </wp14:sizeRelH>
            <wp14:sizeRelV relativeFrom="margin">
              <wp14:pctHeight>0</wp14:pctHeight>
            </wp14:sizeRelV>
          </wp:anchor>
        </w:drawing>
      </w:r>
      <w:bookmarkEnd w:id="43"/>
    </w:p>
    <w:p w14:paraId="0B10B27B" w14:textId="3B91DCDC" w:rsidR="00905F18" w:rsidRDefault="009A25B3" w:rsidP="009A25B3">
      <w:pPr>
        <w:pStyle w:val="SCSAPlainAppendixHeading2"/>
        <w:rPr>
          <w:szCs w:val="20"/>
        </w:rPr>
      </w:pPr>
      <w:r>
        <w:lastRenderedPageBreak/>
        <w:t xml:space="preserve">Lesson 13: </w:t>
      </w:r>
      <w:r w:rsidR="00905F18" w:rsidRPr="0031563A">
        <w:t xml:space="preserve">Australia’s </w:t>
      </w:r>
      <w:r w:rsidR="00905F18">
        <w:t>h</w:t>
      </w:r>
      <w:r w:rsidR="00905F18" w:rsidRPr="0031563A">
        <w:t xml:space="preserve">ealth </w:t>
      </w:r>
      <w:r w:rsidR="00905F18">
        <w:t>c</w:t>
      </w:r>
      <w:r w:rsidR="00905F18" w:rsidRPr="0031563A">
        <w:t xml:space="preserve">are </w:t>
      </w:r>
      <w:r w:rsidR="00905F18">
        <w:t>s</w:t>
      </w:r>
      <w:r w:rsidR="00905F18" w:rsidRPr="0031563A">
        <w:t>ystem</w:t>
      </w:r>
      <w:r w:rsidR="00905F18" w:rsidRPr="002145DF">
        <w:rPr>
          <w:szCs w:val="20"/>
        </w:rPr>
        <w:t xml:space="preserve"> </w:t>
      </w:r>
    </w:p>
    <w:p w14:paraId="425132A2" w14:textId="241EA513" w:rsidR="0031563A" w:rsidRPr="002145DF" w:rsidRDefault="003E7513" w:rsidP="00D517FA">
      <w:r w:rsidRPr="002145DF">
        <w:t xml:space="preserve">Public health is an example of </w:t>
      </w:r>
      <w:r w:rsidR="002303CB">
        <w:t>a</w:t>
      </w:r>
      <w:r w:rsidRPr="002145DF">
        <w:t xml:space="preserve"> service that the government provides with the taxes it collects from the public.</w:t>
      </w:r>
      <w:r w:rsidR="00F30E4E">
        <w:t xml:space="preserve"> </w:t>
      </w:r>
      <w:r w:rsidR="0031563A" w:rsidRPr="002145DF">
        <w:t xml:space="preserve">Health care in Australia is funded by private companies and the government. Australia’s policy on health is controlled by the federal government, while the running of hospitals is controlled by the state governments. </w:t>
      </w:r>
    </w:p>
    <w:p w14:paraId="40105448" w14:textId="69113768" w:rsidR="00C9386B" w:rsidRDefault="0031563A" w:rsidP="00D517FA">
      <w:pPr>
        <w:spacing w:after="0"/>
      </w:pPr>
      <w:r w:rsidRPr="002145DF">
        <w:t>For many people, the cost of health care is very expensive. Operations, medication and consultations with specialist doctors can cost a lot of money. This is why the government provides Australians with Medicare, a service run on behalf of the Department of Health.</w:t>
      </w:r>
      <w:r w:rsidR="00C9386B" w:rsidRPr="00C9386B">
        <w:t xml:space="preserve"> In 20</w:t>
      </w:r>
      <w:r w:rsidR="00924422">
        <w:t>22</w:t>
      </w:r>
      <w:r w:rsidR="00C9386B" w:rsidRPr="00C9386B">
        <w:t>–</w:t>
      </w:r>
      <w:r w:rsidR="00924422">
        <w:t>23</w:t>
      </w:r>
      <w:r w:rsidR="00C9386B" w:rsidRPr="00C9386B">
        <w:t>, Australia spent $1</w:t>
      </w:r>
      <w:r w:rsidR="00924422">
        <w:t>07</w:t>
      </w:r>
      <w:r w:rsidR="00C9386B" w:rsidRPr="00C9386B">
        <w:t xml:space="preserve"> billion on health. About two-thirds of health spending is funded by government. Non-government sources, including individuals, fund the rest.</w:t>
      </w:r>
    </w:p>
    <w:p w14:paraId="4D7E296B" w14:textId="77777777" w:rsidR="00AF287F" w:rsidRDefault="00AF287F" w:rsidP="00A976CC">
      <w:pPr>
        <w:widowControl w:val="0"/>
        <w:autoSpaceDE w:val="0"/>
        <w:autoSpaceDN w:val="0"/>
        <w:adjustRightInd w:val="0"/>
        <w:spacing w:after="0"/>
        <w:ind w:right="-2"/>
        <w:jc w:val="both"/>
        <w:rPr>
          <w:rFonts w:cs="Calibri"/>
          <w:szCs w:val="20"/>
        </w:rPr>
      </w:pPr>
      <w:r>
        <w:rPr>
          <w:noProof/>
        </w:rPr>
        <w:drawing>
          <wp:inline distT="0" distB="0" distL="0" distR="0" wp14:anchorId="5ACB29BD" wp14:editId="678F1836">
            <wp:extent cx="5010150" cy="2762250"/>
            <wp:effectExtent l="0" t="0" r="0" b="0"/>
            <wp:docPr id="28" name="Picture 28" descr="Two pie charts showing where the funding for health services in Australia originates from in 2020, and where the money was sp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Two pie charts showing where the funding for health services in Australia originates from in 2020, and where the money was spent."/>
                    <pic:cNvPicPr/>
                  </pic:nvPicPr>
                  <pic:blipFill>
                    <a:blip r:embed="rId77"/>
                    <a:stretch>
                      <a:fillRect/>
                    </a:stretch>
                  </pic:blipFill>
                  <pic:spPr>
                    <a:xfrm>
                      <a:off x="0" y="0"/>
                      <a:ext cx="5010150" cy="2762250"/>
                    </a:xfrm>
                    <a:prstGeom prst="rect">
                      <a:avLst/>
                    </a:prstGeom>
                  </pic:spPr>
                </pic:pic>
              </a:graphicData>
            </a:graphic>
          </wp:inline>
        </w:drawing>
      </w:r>
    </w:p>
    <w:p w14:paraId="7C07D0D9" w14:textId="49CA2FCF" w:rsidR="00A353C1" w:rsidRDefault="0031563A" w:rsidP="00D517FA">
      <w:r w:rsidRPr="002145DF">
        <w:t>Medicare gives Australian citizens and residents access to a range of medical services, lower cost prescriptions and, in some cases, free care in public hospitals. For those who are eligible, Medicare covers free or subsidised treatment from doctors, specialists, optometrists and other health practitioners. It also covers free treatment and accommodation in a public hospital for public Medicare patients. Patients in private hospitals must pay for care either themselves or through their private health insurance.</w:t>
      </w:r>
    </w:p>
    <w:p w14:paraId="12BA2F70" w14:textId="4A091404" w:rsidR="0031563A" w:rsidRPr="002145DF" w:rsidRDefault="0031563A" w:rsidP="00D517FA">
      <w:r w:rsidRPr="002145DF">
        <w:t>By providing Australians with free access to important medical care, the government is assisting its people to distrib</w:t>
      </w:r>
      <w:r w:rsidR="00D31599">
        <w:t>ute resources and therefore fu</w:t>
      </w:r>
      <w:r w:rsidR="00F502B2">
        <w:t>lfi</w:t>
      </w:r>
      <w:r w:rsidR="00D31599">
        <w:t>l</w:t>
      </w:r>
      <w:r w:rsidRPr="002145DF">
        <w:t>l our needs. Without this kind of government intervention, the expensive medications and treatments that people really need would become inaccessible to many people.</w:t>
      </w:r>
    </w:p>
    <w:p w14:paraId="0BBA8AE5" w14:textId="4ABB57C6" w:rsidR="005C1A65" w:rsidRPr="00D517FA" w:rsidRDefault="00074799" w:rsidP="00D517FA">
      <w:pPr>
        <w:spacing w:after="0"/>
        <w:rPr>
          <w:b/>
          <w:bCs/>
        </w:rPr>
      </w:pPr>
      <w:r w:rsidRPr="00D517FA">
        <w:rPr>
          <w:b/>
          <w:bCs/>
        </w:rPr>
        <w:t>Questions</w:t>
      </w:r>
    </w:p>
    <w:p w14:paraId="0E6F374E" w14:textId="77777777" w:rsidR="00E21360" w:rsidRPr="002145DF" w:rsidRDefault="00E21360">
      <w:pPr>
        <w:pStyle w:val="ListParagraph"/>
        <w:numPr>
          <w:ilvl w:val="0"/>
          <w:numId w:val="39"/>
        </w:numPr>
      </w:pPr>
      <w:r w:rsidRPr="002145DF">
        <w:t>Identify h</w:t>
      </w:r>
      <w:r w:rsidR="00082B95" w:rsidRPr="002145DF">
        <w:t xml:space="preserve">ow much money </w:t>
      </w:r>
      <w:r w:rsidR="00E35D6D" w:rsidRPr="002145DF">
        <w:t>the government spends</w:t>
      </w:r>
      <w:r w:rsidR="00082B95" w:rsidRPr="002145DF">
        <w:t xml:space="preserve"> on health</w:t>
      </w:r>
      <w:r w:rsidRPr="002145DF">
        <w:t xml:space="preserve"> services.</w:t>
      </w:r>
    </w:p>
    <w:p w14:paraId="5BA96315" w14:textId="13F17C54" w:rsidR="00E21360" w:rsidRPr="002145DF" w:rsidRDefault="00E21360">
      <w:pPr>
        <w:pStyle w:val="ListParagraph"/>
        <w:numPr>
          <w:ilvl w:val="0"/>
          <w:numId w:val="39"/>
        </w:numPr>
      </w:pPr>
      <w:r w:rsidRPr="002145DF">
        <w:t>Identify the two main areas of health funding.</w:t>
      </w:r>
    </w:p>
    <w:p w14:paraId="0C4AFBDE" w14:textId="09B1BF59" w:rsidR="005C1A65" w:rsidRPr="002145DF" w:rsidRDefault="00924422">
      <w:pPr>
        <w:pStyle w:val="ListParagraph"/>
        <w:numPr>
          <w:ilvl w:val="0"/>
          <w:numId w:val="39"/>
        </w:numPr>
      </w:pPr>
      <w:r>
        <w:t>Explain w</w:t>
      </w:r>
      <w:r w:rsidR="005C1A65" w:rsidRPr="002145DF">
        <w:t>hy</w:t>
      </w:r>
      <w:r w:rsidR="003E7513" w:rsidRPr="002145DF">
        <w:t xml:space="preserve"> the government intervene in the </w:t>
      </w:r>
      <w:r w:rsidR="005C1A65" w:rsidRPr="002145DF">
        <w:t xml:space="preserve">market </w:t>
      </w:r>
      <w:r w:rsidR="003E7513" w:rsidRPr="002145DF">
        <w:t>for public health</w:t>
      </w:r>
      <w:r>
        <w:t>.</w:t>
      </w:r>
    </w:p>
    <w:p w14:paraId="33AD21F5" w14:textId="5459CCFD" w:rsidR="005C1A65" w:rsidRPr="002145DF" w:rsidRDefault="00E21360">
      <w:pPr>
        <w:pStyle w:val="ListParagraph"/>
        <w:numPr>
          <w:ilvl w:val="0"/>
          <w:numId w:val="39"/>
        </w:numPr>
      </w:pPr>
      <w:r w:rsidRPr="002145DF">
        <w:t>Describe how</w:t>
      </w:r>
      <w:r w:rsidR="005C1A65" w:rsidRPr="002145DF">
        <w:t xml:space="preserve"> the government pay</w:t>
      </w:r>
      <w:r w:rsidRPr="002145DF">
        <w:t>s</w:t>
      </w:r>
      <w:r w:rsidR="005C1A65" w:rsidRPr="002145DF">
        <w:t xml:space="preserve"> for the public </w:t>
      </w:r>
      <w:r w:rsidR="003E7513" w:rsidRPr="002145DF">
        <w:t xml:space="preserve">health </w:t>
      </w:r>
      <w:r w:rsidR="005C1A65" w:rsidRPr="002145DF">
        <w:t>services that it provides</w:t>
      </w:r>
      <w:r w:rsidR="00A83A6A">
        <w:t>.</w:t>
      </w:r>
      <w:r w:rsidR="00A61DB4" w:rsidRPr="002145DF">
        <w:t xml:space="preserve"> </w:t>
      </w:r>
      <w:r w:rsidRPr="002145DF">
        <w:t>(Hint: describe w</w:t>
      </w:r>
      <w:r w:rsidR="00A61DB4" w:rsidRPr="002145DF">
        <w:t>here the government get</w:t>
      </w:r>
      <w:r w:rsidR="00DB1F6A">
        <w:t>s</w:t>
      </w:r>
      <w:r w:rsidR="00A61DB4" w:rsidRPr="002145DF">
        <w:t xml:space="preserve"> most of its </w:t>
      </w:r>
      <w:r w:rsidRPr="002145DF">
        <w:t>revenue</w:t>
      </w:r>
      <w:r w:rsidR="00DB1F6A">
        <w:t>.</w:t>
      </w:r>
      <w:r w:rsidRPr="002145DF">
        <w:t>)</w:t>
      </w:r>
    </w:p>
    <w:p w14:paraId="13FC7139" w14:textId="51E0109E" w:rsidR="00E21360" w:rsidRPr="002145DF" w:rsidRDefault="00E21360">
      <w:pPr>
        <w:pStyle w:val="ListParagraph"/>
        <w:numPr>
          <w:ilvl w:val="0"/>
          <w:numId w:val="39"/>
        </w:numPr>
      </w:pPr>
      <w:r w:rsidRPr="002145DF">
        <w:t>Outline</w:t>
      </w:r>
      <w:r w:rsidR="005C1A65" w:rsidRPr="002145DF">
        <w:t xml:space="preserve"> the purpose of Medicar</w:t>
      </w:r>
      <w:r w:rsidR="0074382E">
        <w:t>e.</w:t>
      </w:r>
    </w:p>
    <w:p w14:paraId="00225504" w14:textId="77777777" w:rsidR="00007F52" w:rsidRDefault="00E21360">
      <w:pPr>
        <w:pStyle w:val="ListParagraph"/>
        <w:numPr>
          <w:ilvl w:val="0"/>
          <w:numId w:val="39"/>
        </w:numPr>
      </w:pPr>
      <w:r w:rsidRPr="002145DF">
        <w:t>Predict what would happen if the government didn’t intervene in the health market. Explain why you think this would happen.</w:t>
      </w:r>
      <w:r w:rsidR="00007F52">
        <w:t xml:space="preserve"> </w:t>
      </w:r>
    </w:p>
    <w:p w14:paraId="6D27128D" w14:textId="6E458317" w:rsidR="00F14C84" w:rsidRDefault="00F14C84" w:rsidP="00F14C84">
      <w:pPr>
        <w:sectPr w:rsidR="00F14C84" w:rsidSect="00F606D0">
          <w:headerReference w:type="default" r:id="rId78"/>
          <w:footerReference w:type="default" r:id="rId79"/>
          <w:headerReference w:type="first" r:id="rId80"/>
          <w:pgSz w:w="11906" w:h="16838" w:code="9"/>
          <w:pgMar w:top="1644" w:right="1418" w:bottom="1276" w:left="1418" w:header="680" w:footer="567" w:gutter="0"/>
          <w:cols w:space="708"/>
          <w:docGrid w:linePitch="360"/>
        </w:sectPr>
      </w:pPr>
    </w:p>
    <w:p w14:paraId="6BF11E30" w14:textId="77777777" w:rsidR="00007F52" w:rsidRDefault="00007F52" w:rsidP="00007F52">
      <w:pPr>
        <w:rPr>
          <w:rFonts w:cs="Calibri"/>
          <w:szCs w:val="20"/>
        </w:rPr>
      </w:pPr>
    </w:p>
    <w:p w14:paraId="7AEE613B" w14:textId="4F050910" w:rsidR="006C4B0A" w:rsidRPr="00107911" w:rsidRDefault="006C4B0A" w:rsidP="00007F52">
      <w:pPr>
        <w:pStyle w:val="SCSAP-10ExemplarSplashHeading"/>
        <w:spacing w:before="6480"/>
      </w:pPr>
      <w:bookmarkStart w:id="44" w:name="_Toc74118969"/>
      <w:bookmarkStart w:id="45" w:name="_Toc197606508"/>
      <w:bookmarkStart w:id="46" w:name="_Toc219202218"/>
      <w:bookmarkStart w:id="47" w:name="_Toc71119791"/>
      <w:r w:rsidRPr="009C3849">
        <w:t>Appendix</w:t>
      </w:r>
      <w:r w:rsidRPr="00634904">
        <w:t xml:space="preserve"> B</w:t>
      </w:r>
      <w:bookmarkEnd w:id="44"/>
      <w:bookmarkEnd w:id="45"/>
      <w:bookmarkEnd w:id="46"/>
    </w:p>
    <w:p w14:paraId="4BCF1202" w14:textId="77777777" w:rsidR="009A25B3" w:rsidRDefault="009A25B3" w:rsidP="009A25B3">
      <w:pPr>
        <w:pStyle w:val="SCSAP-10ExemplarSplashSubheading"/>
        <w:spacing w:after="0"/>
      </w:pPr>
      <w:r w:rsidRPr="009A25B3">
        <w:t xml:space="preserve">Assessment task </w:t>
      </w:r>
    </w:p>
    <w:p w14:paraId="2615135D" w14:textId="126377B2" w:rsidR="00007F52" w:rsidRDefault="00DA0A53" w:rsidP="009A25B3">
      <w:pPr>
        <w:pStyle w:val="SCSAP-10ExemplarSplashSubheading"/>
      </w:pPr>
      <w:r w:rsidRPr="00200DE7">
        <w:rPr>
          <w:noProof/>
        </w:rPr>
        <w:drawing>
          <wp:anchor distT="0" distB="0" distL="114300" distR="114300" simplePos="0" relativeHeight="251696640" behindDoc="1" locked="0" layoutInCell="1" allowOverlap="1" wp14:anchorId="767BA99B" wp14:editId="01268A4F">
            <wp:simplePos x="0" y="0"/>
            <wp:positionH relativeFrom="page">
              <wp:align>center</wp:align>
            </wp:positionH>
            <wp:positionV relativeFrom="page">
              <wp:align>center</wp:align>
            </wp:positionV>
            <wp:extent cx="7552800" cy="10681200"/>
            <wp:effectExtent l="0" t="0" r="0" b="635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Chapter splash page - HASS.jpg"/>
                    <pic:cNvPicPr/>
                  </pic:nvPicPr>
                  <pic:blipFill>
                    <a:blip r:embed="rId76" cstate="print">
                      <a:extLst>
                        <a:ext uri="{28A0092B-C50C-407E-A947-70E740481C1C}">
                          <a14:useLocalDpi xmlns:a14="http://schemas.microsoft.com/office/drawing/2010/main" val="0"/>
                        </a:ext>
                      </a:extLst>
                    </a:blip>
                    <a:stretch>
                      <a:fillRect/>
                    </a:stretch>
                  </pic:blipFill>
                  <pic:spPr>
                    <a:xfrm>
                      <a:off x="0" y="0"/>
                      <a:ext cx="7552800" cy="10681200"/>
                    </a:xfrm>
                    <a:prstGeom prst="rect">
                      <a:avLst/>
                    </a:prstGeom>
                  </pic:spPr>
                </pic:pic>
              </a:graphicData>
            </a:graphic>
            <wp14:sizeRelH relativeFrom="margin">
              <wp14:pctWidth>0</wp14:pctWidth>
            </wp14:sizeRelH>
            <wp14:sizeRelV relativeFrom="margin">
              <wp14:pctHeight>0</wp14:pctHeight>
            </wp14:sizeRelV>
          </wp:anchor>
        </w:drawing>
      </w:r>
      <w:bookmarkEnd w:id="47"/>
      <w:r w:rsidR="00F502B2" w:rsidRPr="00200DE7">
        <w:t>Debate</w:t>
      </w:r>
    </w:p>
    <w:p w14:paraId="36E49E10" w14:textId="77777777" w:rsidR="00F14C84" w:rsidRDefault="00F14C84">
      <w:pPr>
        <w:sectPr w:rsidR="00F14C84" w:rsidSect="00F606D0">
          <w:footerReference w:type="default" r:id="rId81"/>
          <w:headerReference w:type="first" r:id="rId82"/>
          <w:footerReference w:type="first" r:id="rId83"/>
          <w:pgSz w:w="11906" w:h="16838" w:code="9"/>
          <w:pgMar w:top="1644" w:right="1418" w:bottom="1276" w:left="1418" w:header="680" w:footer="567" w:gutter="0"/>
          <w:cols w:space="708"/>
          <w:docGrid w:linePitch="360"/>
        </w:sectPr>
      </w:pPr>
    </w:p>
    <w:p w14:paraId="76A20FE7" w14:textId="38E54359" w:rsidR="00DA0A53" w:rsidRPr="009C3849" w:rsidRDefault="00DA0A53" w:rsidP="009A25B3">
      <w:pPr>
        <w:pStyle w:val="SCSAP-10AssessmentHeading2"/>
      </w:pPr>
      <w:r w:rsidRPr="009C3849">
        <w:lastRenderedPageBreak/>
        <w:t>Task details</w:t>
      </w:r>
    </w:p>
    <w:p w14:paraId="0AFE6FE8" w14:textId="29E1A2BD" w:rsidR="00091B6B" w:rsidRDefault="00091B6B" w:rsidP="00C32C23">
      <w:pPr>
        <w:tabs>
          <w:tab w:val="left" w:pos="2552"/>
        </w:tabs>
        <w:ind w:left="2552" w:hanging="2552"/>
        <w:rPr>
          <w:rFonts w:cs="Calibri"/>
          <w:b/>
        </w:rPr>
      </w:pPr>
      <w:r>
        <w:rPr>
          <w:rFonts w:cs="Calibri"/>
          <w:b/>
        </w:rPr>
        <w:t>Title</w:t>
      </w:r>
      <w:r>
        <w:rPr>
          <w:rFonts w:cs="Calibri"/>
          <w:b/>
        </w:rPr>
        <w:tab/>
      </w:r>
      <w:r w:rsidRPr="00091B6B">
        <w:rPr>
          <w:rFonts w:cs="Calibri"/>
          <w:bCs/>
        </w:rPr>
        <w:t>Debate</w:t>
      </w:r>
    </w:p>
    <w:p w14:paraId="4249013C" w14:textId="502D023A" w:rsidR="00DA0A53" w:rsidRPr="00876347" w:rsidRDefault="00DA0A53" w:rsidP="00C32C23">
      <w:pPr>
        <w:tabs>
          <w:tab w:val="left" w:pos="2552"/>
        </w:tabs>
        <w:ind w:left="2552" w:hanging="2552"/>
        <w:rPr>
          <w:rFonts w:cs="Calibri"/>
        </w:rPr>
      </w:pPr>
      <w:r w:rsidRPr="00C73DCE">
        <w:rPr>
          <w:rFonts w:cs="Calibri"/>
          <w:b/>
        </w:rPr>
        <w:t>Description</w:t>
      </w:r>
      <w:r w:rsidRPr="00C73DCE">
        <w:rPr>
          <w:rFonts w:cs="Calibri"/>
          <w:b/>
        </w:rPr>
        <w:tab/>
      </w:r>
      <w:r w:rsidR="00330A80" w:rsidRPr="00C32C23">
        <w:t xml:space="preserve">Students work in small groups to </w:t>
      </w:r>
      <w:r w:rsidR="000B4FCF" w:rsidRPr="00C32C23">
        <w:t>debate a proposition about Australia’s</w:t>
      </w:r>
      <w:r w:rsidR="00C32C23">
        <w:t xml:space="preserve"> </w:t>
      </w:r>
      <w:r w:rsidR="000B4FCF" w:rsidRPr="00C32C23">
        <w:t>mixed market econom</w:t>
      </w:r>
      <w:r w:rsidR="00A928F5" w:rsidRPr="00C32C23">
        <w:t xml:space="preserve">y. They complete a reflection after listening to </w:t>
      </w:r>
      <w:r w:rsidR="00492736" w:rsidRPr="00C32C23">
        <w:t>a range of debate topics</w:t>
      </w:r>
      <w:r w:rsidR="006C2B3F" w:rsidRPr="00C32C23">
        <w:t xml:space="preserve"> to authenticate their work</w:t>
      </w:r>
      <w:r w:rsidR="00492736" w:rsidRPr="00C32C23">
        <w:t>.</w:t>
      </w:r>
    </w:p>
    <w:p w14:paraId="4F9EF311" w14:textId="6F5557BE" w:rsidR="00AA186D" w:rsidRDefault="00100FA1" w:rsidP="009C3849">
      <w:pPr>
        <w:tabs>
          <w:tab w:val="left" w:pos="2552"/>
        </w:tabs>
        <w:spacing w:after="0"/>
        <w:ind w:left="2694" w:hanging="2694"/>
        <w:rPr>
          <w:rFonts w:cs="Calibri"/>
          <w:bCs/>
        </w:rPr>
      </w:pPr>
      <w:r>
        <w:rPr>
          <w:rFonts w:cs="Calibri"/>
          <w:b/>
        </w:rPr>
        <w:t>Way of assessing</w:t>
      </w:r>
      <w:r w:rsidR="00DA0A53">
        <w:rPr>
          <w:rFonts w:cs="Calibri"/>
          <w:b/>
        </w:rPr>
        <w:tab/>
      </w:r>
      <w:r w:rsidR="00A466B5" w:rsidRPr="009C3849">
        <w:t>Performances or oral presentations</w:t>
      </w:r>
      <w:r w:rsidR="00A466B5">
        <w:rPr>
          <w:rFonts w:cs="Calibri"/>
          <w:bCs/>
        </w:rPr>
        <w:t xml:space="preserve"> </w:t>
      </w:r>
    </w:p>
    <w:p w14:paraId="05C13F6E" w14:textId="54A7C3EB" w:rsidR="00DA0A53" w:rsidRPr="009564D3" w:rsidRDefault="009C3849" w:rsidP="009C3849">
      <w:pPr>
        <w:tabs>
          <w:tab w:val="left" w:pos="2552"/>
        </w:tabs>
      </w:pPr>
      <w:r>
        <w:tab/>
      </w:r>
      <w:r w:rsidR="00AA186D">
        <w:t>S</w:t>
      </w:r>
      <w:r w:rsidR="00B04119" w:rsidRPr="00B04119">
        <w:t>elf-assessments and evaluations, and student journals</w:t>
      </w:r>
    </w:p>
    <w:p w14:paraId="4558B7FB" w14:textId="7F3D2DF5" w:rsidR="00DA0A53" w:rsidRPr="000C00FE" w:rsidRDefault="00DA0A53" w:rsidP="009C3849">
      <w:pPr>
        <w:tabs>
          <w:tab w:val="left" w:pos="2552"/>
        </w:tabs>
        <w:rPr>
          <w:rFonts w:cs="Calibri"/>
          <w:b/>
        </w:rPr>
      </w:pPr>
      <w:r w:rsidRPr="000C00FE">
        <w:rPr>
          <w:rFonts w:cs="Calibri"/>
          <w:b/>
        </w:rPr>
        <w:t>Evidence to be collected</w:t>
      </w:r>
      <w:r>
        <w:rPr>
          <w:rFonts w:cs="Calibri"/>
          <w:b/>
        </w:rPr>
        <w:tab/>
      </w:r>
      <w:r w:rsidR="00022606" w:rsidRPr="009C3849">
        <w:t xml:space="preserve">Student </w:t>
      </w:r>
      <w:r w:rsidR="006F67B7" w:rsidRPr="009C3849">
        <w:t>presentations and reflections</w:t>
      </w:r>
    </w:p>
    <w:p w14:paraId="779701E8" w14:textId="52CD939B" w:rsidR="00DA0A53" w:rsidRDefault="00DA0A53" w:rsidP="00BF49B4">
      <w:pPr>
        <w:tabs>
          <w:tab w:val="left" w:pos="2552"/>
        </w:tabs>
        <w:spacing w:after="240"/>
      </w:pPr>
      <w:r w:rsidRPr="000C00FE">
        <w:rPr>
          <w:rFonts w:cs="Calibri"/>
          <w:b/>
        </w:rPr>
        <w:t>Suggested time</w:t>
      </w:r>
      <w:r>
        <w:rPr>
          <w:rFonts w:cs="Calibri"/>
          <w:b/>
        </w:rPr>
        <w:tab/>
      </w:r>
      <w:r w:rsidR="006C2B3F" w:rsidRPr="009C3849">
        <w:t>Three lessons</w:t>
      </w:r>
      <w:r w:rsidR="00100FA1">
        <w:t xml:space="preserve"> (Lessons 14</w:t>
      </w:r>
      <w:r w:rsidR="00091B6B">
        <w:t>–</w:t>
      </w:r>
      <w:r w:rsidR="00100FA1">
        <w:t>16)</w:t>
      </w:r>
    </w:p>
    <w:p w14:paraId="68C378FB" w14:textId="2C96AF51" w:rsidR="00806D61" w:rsidRPr="00F77D23" w:rsidRDefault="006F64BD" w:rsidP="00F77D23">
      <w:pPr>
        <w:tabs>
          <w:tab w:val="left" w:pos="2552"/>
        </w:tabs>
        <w:spacing w:after="240"/>
        <w:ind w:left="2552" w:hanging="2552"/>
      </w:pPr>
      <w:r w:rsidRPr="006F64BD">
        <w:rPr>
          <w:rFonts w:cs="Calibri"/>
          <w:b/>
          <w:bCs/>
        </w:rPr>
        <w:t>Differentiation</w:t>
      </w:r>
      <w:r>
        <w:rPr>
          <w:rFonts w:cs="Calibri"/>
          <w:b/>
          <w:bCs/>
        </w:rPr>
        <w:tab/>
      </w:r>
      <w:r w:rsidRPr="00F77D23">
        <w:t>Teachers should differentiate their teaching and assessment to meet the specific learning needs of their students, based on their level of readiness to learn and their need to be challenged. Where appropriate, teachers may either scaffold or extend the scope of the assessment tasks.</w:t>
      </w:r>
    </w:p>
    <w:p w14:paraId="7731066E" w14:textId="5CADE20A" w:rsidR="00DA0A53" w:rsidRPr="00B50703" w:rsidRDefault="00DA0A53" w:rsidP="009A25B3">
      <w:pPr>
        <w:pStyle w:val="SCSAP-10AssessmentHeading2"/>
      </w:pPr>
      <w:r w:rsidRPr="00B50703">
        <w:t>Content description</w:t>
      </w:r>
      <w:r w:rsidR="005F52B2">
        <w:t>s</w:t>
      </w:r>
    </w:p>
    <w:p w14:paraId="175ED086" w14:textId="2112A8DF" w:rsidR="001E6622" w:rsidRPr="00C32C23" w:rsidRDefault="00B56D65" w:rsidP="009A25B3">
      <w:pPr>
        <w:pStyle w:val="SCSAPlainAppendixHeading2"/>
      </w:pPr>
      <w:r w:rsidRPr="00C32C23">
        <w:t xml:space="preserve">Knowledge and </w:t>
      </w:r>
      <w:r w:rsidR="00F942F3" w:rsidRPr="00C32C23">
        <w:t>u</w:t>
      </w:r>
      <w:r w:rsidR="001E6622" w:rsidRPr="00C32C23">
        <w:t>nderstanding</w:t>
      </w:r>
    </w:p>
    <w:p w14:paraId="37969F94" w14:textId="77777777" w:rsidR="00022606" w:rsidRPr="00D517FA" w:rsidRDefault="00022606">
      <w:pPr>
        <w:pStyle w:val="ListParagraph"/>
        <w:numPr>
          <w:ilvl w:val="0"/>
          <w:numId w:val="40"/>
        </w:numPr>
        <w:rPr>
          <w:u w:color="000000"/>
        </w:rPr>
      </w:pPr>
      <w:r w:rsidRPr="00D517FA">
        <w:rPr>
          <w:u w:color="000000"/>
        </w:rPr>
        <w:t>The way markets in Australia influence decisions about the allocation of resources to the production of goods and services</w:t>
      </w:r>
    </w:p>
    <w:p w14:paraId="2874B028" w14:textId="77777777" w:rsidR="00022606" w:rsidRPr="00D517FA" w:rsidRDefault="00022606">
      <w:pPr>
        <w:pStyle w:val="ListParagraph"/>
        <w:numPr>
          <w:ilvl w:val="0"/>
          <w:numId w:val="40"/>
        </w:numPr>
        <w:rPr>
          <w:u w:color="000000"/>
        </w:rPr>
      </w:pPr>
      <w:r w:rsidRPr="00D517FA">
        <w:rPr>
          <w:u w:color="000000"/>
        </w:rPr>
        <w:t>How the demand and supply model shows the interactions between consumers and businesses</w:t>
      </w:r>
    </w:p>
    <w:p w14:paraId="1F96BBA3" w14:textId="77777777" w:rsidR="00022606" w:rsidRPr="00D517FA" w:rsidRDefault="00022606">
      <w:pPr>
        <w:pStyle w:val="ListParagraph"/>
        <w:numPr>
          <w:ilvl w:val="0"/>
          <w:numId w:val="40"/>
        </w:numPr>
        <w:rPr>
          <w:u w:color="000000"/>
        </w:rPr>
      </w:pPr>
      <w:r w:rsidRPr="00D517FA">
        <w:rPr>
          <w:u w:color="000000"/>
        </w:rPr>
        <w:t xml:space="preserve">Australia’s system of taxation and why the government collects taxation revenue </w:t>
      </w:r>
    </w:p>
    <w:p w14:paraId="74A90C2B" w14:textId="77777777" w:rsidR="00022606" w:rsidRPr="00D517FA" w:rsidRDefault="00022606">
      <w:pPr>
        <w:pStyle w:val="ListParagraph"/>
        <w:numPr>
          <w:ilvl w:val="0"/>
          <w:numId w:val="40"/>
        </w:numPr>
        <w:rPr>
          <w:u w:color="000000"/>
        </w:rPr>
      </w:pPr>
      <w:r w:rsidRPr="00D517FA">
        <w:rPr>
          <w:u w:color="000000"/>
        </w:rPr>
        <w:t>How the government is involved in the market by providing some types of goods and services that are not sufficiently supplied by the market</w:t>
      </w:r>
    </w:p>
    <w:p w14:paraId="0110AA85" w14:textId="6AB4678D" w:rsidR="001E6622" w:rsidRPr="00EE669E" w:rsidRDefault="001E6622" w:rsidP="009A25B3">
      <w:pPr>
        <w:pStyle w:val="SCSAPlainAppendixHeading2"/>
      </w:pPr>
      <w:r w:rsidRPr="00DB537A">
        <w:t xml:space="preserve">Humanities and Social Sciences </w:t>
      </w:r>
      <w:r w:rsidR="00F942F3">
        <w:t>s</w:t>
      </w:r>
      <w:r w:rsidRPr="00DB537A">
        <w:t>kills</w:t>
      </w:r>
    </w:p>
    <w:p w14:paraId="776A72C6" w14:textId="77777777" w:rsidR="001E6622" w:rsidRPr="00C32C23" w:rsidRDefault="001E6622" w:rsidP="009A25B3">
      <w:pPr>
        <w:spacing w:after="0"/>
        <w:rPr>
          <w:b/>
          <w:bCs/>
        </w:rPr>
      </w:pPr>
      <w:r w:rsidRPr="00C32C23">
        <w:rPr>
          <w:b/>
          <w:bCs/>
        </w:rPr>
        <w:t>Analysing</w:t>
      </w:r>
    </w:p>
    <w:p w14:paraId="39384618" w14:textId="4ACBCD9E" w:rsidR="001B3BE7" w:rsidRDefault="001B3BE7">
      <w:pPr>
        <w:pStyle w:val="ListParagraph"/>
        <w:numPr>
          <w:ilvl w:val="0"/>
          <w:numId w:val="40"/>
        </w:numPr>
      </w:pPr>
      <w:r w:rsidRPr="0028133B">
        <w:t>Use criteria to select relevant information and/or data</w:t>
      </w:r>
      <w:r w:rsidR="00B01F44">
        <w:t>,</w:t>
      </w:r>
      <w:r w:rsidRPr="0028133B">
        <w:t xml:space="preserve"> such as accuracy, reliability, currency and usefulness to the question</w:t>
      </w:r>
    </w:p>
    <w:p w14:paraId="49C21A8E" w14:textId="6B305BA2" w:rsidR="001E6622" w:rsidRDefault="001E6622">
      <w:pPr>
        <w:pStyle w:val="ListParagraph"/>
        <w:numPr>
          <w:ilvl w:val="0"/>
          <w:numId w:val="40"/>
        </w:numPr>
      </w:pPr>
      <w:r w:rsidRPr="00794749">
        <w:t xml:space="preserve">Identify points of view/perspectives, attitudes and/or values in information and/or data </w:t>
      </w:r>
    </w:p>
    <w:p w14:paraId="36818BEF" w14:textId="77777777" w:rsidR="001E6622" w:rsidRDefault="001E6622">
      <w:pPr>
        <w:pStyle w:val="ListParagraph"/>
        <w:numPr>
          <w:ilvl w:val="0"/>
          <w:numId w:val="40"/>
        </w:numPr>
      </w:pPr>
      <w:r w:rsidRPr="00794749">
        <w:t>Apply subject-specific skills and concepts in familiar and new situations</w:t>
      </w:r>
    </w:p>
    <w:p w14:paraId="22E21B34" w14:textId="77777777" w:rsidR="001E6622" w:rsidRPr="00C32C23" w:rsidRDefault="001E6622" w:rsidP="009A25B3">
      <w:pPr>
        <w:spacing w:after="0"/>
        <w:rPr>
          <w:b/>
          <w:bCs/>
        </w:rPr>
      </w:pPr>
      <w:r w:rsidRPr="00C32C23">
        <w:rPr>
          <w:b/>
          <w:bCs/>
        </w:rPr>
        <w:t>Evaluating</w:t>
      </w:r>
    </w:p>
    <w:p w14:paraId="573A6963" w14:textId="27689B53" w:rsidR="006F64BD" w:rsidRDefault="001E6622">
      <w:pPr>
        <w:pStyle w:val="ListParagraph"/>
        <w:numPr>
          <w:ilvl w:val="0"/>
          <w:numId w:val="40"/>
        </w:numPr>
      </w:pPr>
      <w:r w:rsidRPr="002C7B4E">
        <w:t>Draw evidence-based conclusions by evaluating information and/or data to generate a range of alternatives and plan for action in response to contemporary events, challenges, developments, issues, problems and/or phenomena; make comparisons; evaluate costs (disadvantages) and benefits (advan</w:t>
      </w:r>
      <w:r w:rsidR="00357038">
        <w:t>tages); and infer relationships</w:t>
      </w:r>
    </w:p>
    <w:p w14:paraId="4906DD67" w14:textId="0C97C623" w:rsidR="00C32C23" w:rsidRDefault="006F64BD" w:rsidP="00F77D23">
      <w:r>
        <w:br w:type="page"/>
      </w:r>
    </w:p>
    <w:p w14:paraId="76E9F073" w14:textId="0C6F49E4" w:rsidR="001E6622" w:rsidRPr="00C32C23" w:rsidRDefault="00B56D65" w:rsidP="009A25B3">
      <w:pPr>
        <w:spacing w:after="0"/>
        <w:rPr>
          <w:b/>
          <w:bCs/>
        </w:rPr>
      </w:pPr>
      <w:r w:rsidRPr="00C32C23">
        <w:rPr>
          <w:b/>
          <w:bCs/>
        </w:rPr>
        <w:lastRenderedPageBreak/>
        <w:t xml:space="preserve">Communicating and </w:t>
      </w:r>
      <w:r w:rsidR="00F942F3" w:rsidRPr="00C32C23">
        <w:rPr>
          <w:b/>
          <w:bCs/>
        </w:rPr>
        <w:t>r</w:t>
      </w:r>
      <w:r w:rsidR="001E6622" w:rsidRPr="00C32C23">
        <w:rPr>
          <w:b/>
          <w:bCs/>
        </w:rPr>
        <w:t>eflecting</w:t>
      </w:r>
    </w:p>
    <w:p w14:paraId="07BA64CA" w14:textId="2A80DD40" w:rsidR="001E6622" w:rsidRPr="00D517FA" w:rsidRDefault="001E6622">
      <w:pPr>
        <w:pStyle w:val="ListParagraph"/>
        <w:numPr>
          <w:ilvl w:val="0"/>
          <w:numId w:val="40"/>
        </w:numPr>
        <w:rPr>
          <w:b/>
        </w:rPr>
      </w:pPr>
      <w:r w:rsidRPr="007337F5">
        <w:t xml:space="preserve">Represent information and/or data using appropriate formats to suit audience and purpose </w:t>
      </w:r>
    </w:p>
    <w:p w14:paraId="14B95A59" w14:textId="77777777" w:rsidR="001E6622" w:rsidRPr="00D517FA" w:rsidRDefault="001E6622">
      <w:pPr>
        <w:pStyle w:val="ListParagraph"/>
        <w:numPr>
          <w:ilvl w:val="0"/>
          <w:numId w:val="40"/>
        </w:numPr>
        <w:rPr>
          <w:b/>
        </w:rPr>
      </w:pPr>
      <w:r w:rsidRPr="00650A54">
        <w:t>Develop texts, particularly descriptions and explanations, using appropriate subject-specific terminology and concepts that use evidence to support findings, conclusions and/or arguments, from a range of sources</w:t>
      </w:r>
    </w:p>
    <w:p w14:paraId="4F72B634" w14:textId="77777777" w:rsidR="001C54EA" w:rsidRDefault="00DA0A53" w:rsidP="00D72549">
      <w:pPr>
        <w:pStyle w:val="SCSAP-10AssessmentHeading2"/>
      </w:pPr>
      <w:r w:rsidRPr="00200DE7">
        <w:t>Key concepts</w:t>
      </w:r>
      <w:r w:rsidR="00905F18" w:rsidRPr="00905F18">
        <w:t xml:space="preserve"> </w:t>
      </w:r>
    </w:p>
    <w:p w14:paraId="763E836A" w14:textId="20BABBF5" w:rsidR="00905F18" w:rsidRDefault="00905F18" w:rsidP="009C3849">
      <w:pPr>
        <w:spacing w:after="0"/>
      </w:pPr>
      <w:r>
        <w:t>Scarcity, allocation and markets, economic performance and living standards</w:t>
      </w:r>
      <w:r w:rsidR="001C6FB7">
        <w:t>.</w:t>
      </w:r>
    </w:p>
    <w:p w14:paraId="4C404662" w14:textId="562D96ED" w:rsidR="00DA0A53" w:rsidRPr="00996FDB" w:rsidRDefault="00DA0A53" w:rsidP="009A25B3">
      <w:r w:rsidRPr="00996FDB">
        <w:br w:type="page"/>
      </w:r>
    </w:p>
    <w:p w14:paraId="58D8FF88" w14:textId="77777777" w:rsidR="00DA0A53" w:rsidRPr="007A235E" w:rsidRDefault="00DA0A53" w:rsidP="009A25B3">
      <w:pPr>
        <w:pStyle w:val="SCSAPlainAppendixHeading2"/>
      </w:pPr>
      <w:r w:rsidRPr="007A235E">
        <w:lastRenderedPageBreak/>
        <w:t>Instructions to students</w:t>
      </w:r>
    </w:p>
    <w:p w14:paraId="085A38E3" w14:textId="77777777" w:rsidR="00DA7A1F" w:rsidRDefault="001D7E1E" w:rsidP="009C3849">
      <w:pPr>
        <w:rPr>
          <w:lang w:val="en-US"/>
        </w:rPr>
      </w:pPr>
      <w:r>
        <w:rPr>
          <w:lang w:val="en-US"/>
        </w:rPr>
        <w:t>We will be conducting debates in small groups on topics relating to</w:t>
      </w:r>
      <w:r w:rsidR="00585215">
        <w:rPr>
          <w:lang w:val="en-US"/>
        </w:rPr>
        <w:t xml:space="preserve"> Australia’s mixed market economy. </w:t>
      </w:r>
    </w:p>
    <w:p w14:paraId="01A85DEA" w14:textId="4122B928" w:rsidR="00336269" w:rsidRDefault="00585215" w:rsidP="009C3849">
      <w:pPr>
        <w:spacing w:after="0"/>
        <w:rPr>
          <w:lang w:val="en-US"/>
        </w:rPr>
      </w:pPr>
      <w:r>
        <w:rPr>
          <w:lang w:val="en-US"/>
        </w:rPr>
        <w:t xml:space="preserve">Topics </w:t>
      </w:r>
      <w:r w:rsidR="00B337A9">
        <w:rPr>
          <w:lang w:val="en-US"/>
        </w:rPr>
        <w:t xml:space="preserve">may </w:t>
      </w:r>
      <w:r>
        <w:rPr>
          <w:lang w:val="en-US"/>
        </w:rPr>
        <w:t>include:</w:t>
      </w:r>
    </w:p>
    <w:p w14:paraId="5E236E8E" w14:textId="74675325" w:rsidR="009D7EF3" w:rsidRPr="00D517FA" w:rsidRDefault="009D7EF3">
      <w:pPr>
        <w:pStyle w:val="ListParagraph"/>
        <w:numPr>
          <w:ilvl w:val="0"/>
          <w:numId w:val="40"/>
        </w:numPr>
        <w:rPr>
          <w:lang w:val="en-US"/>
        </w:rPr>
      </w:pPr>
      <w:r w:rsidRPr="00D517FA">
        <w:rPr>
          <w:lang w:val="en-US"/>
        </w:rPr>
        <w:t>Billionaires should be taxed more</w:t>
      </w:r>
    </w:p>
    <w:p w14:paraId="1055219E" w14:textId="7CD9E09C" w:rsidR="009D7EF3" w:rsidRPr="00D517FA" w:rsidRDefault="009D7EF3">
      <w:pPr>
        <w:pStyle w:val="ListParagraph"/>
        <w:numPr>
          <w:ilvl w:val="0"/>
          <w:numId w:val="40"/>
        </w:numPr>
        <w:rPr>
          <w:lang w:val="en-US"/>
        </w:rPr>
      </w:pPr>
      <w:r w:rsidRPr="00D517FA">
        <w:rPr>
          <w:lang w:val="en-US"/>
        </w:rPr>
        <w:t>The three economic questions should be addressed by the market for all goods and services</w:t>
      </w:r>
    </w:p>
    <w:p w14:paraId="2CF770AF" w14:textId="5D869506" w:rsidR="009D7EF3" w:rsidRPr="00D517FA" w:rsidRDefault="009D7EF3">
      <w:pPr>
        <w:pStyle w:val="ListParagraph"/>
        <w:numPr>
          <w:ilvl w:val="0"/>
          <w:numId w:val="40"/>
        </w:numPr>
        <w:rPr>
          <w:lang w:val="en-US"/>
        </w:rPr>
      </w:pPr>
      <w:r w:rsidRPr="00D517FA">
        <w:rPr>
          <w:lang w:val="en-US"/>
        </w:rPr>
        <w:t>The Australian tax system is too complicated for young people to understand</w:t>
      </w:r>
    </w:p>
    <w:p w14:paraId="2BAAAB96" w14:textId="745952DB" w:rsidR="009D7EF3" w:rsidRPr="00D517FA" w:rsidRDefault="009D7EF3">
      <w:pPr>
        <w:pStyle w:val="ListParagraph"/>
        <w:numPr>
          <w:ilvl w:val="0"/>
          <w:numId w:val="40"/>
        </w:numPr>
        <w:rPr>
          <w:lang w:val="en-US"/>
        </w:rPr>
      </w:pPr>
      <w:r w:rsidRPr="00D517FA">
        <w:rPr>
          <w:lang w:val="en-US"/>
        </w:rPr>
        <w:t>The tax-free threshold needs to be raised</w:t>
      </w:r>
    </w:p>
    <w:p w14:paraId="1AD970B4" w14:textId="6CFFC6FD" w:rsidR="00585215" w:rsidRPr="00D517FA" w:rsidRDefault="009D7EF3">
      <w:pPr>
        <w:pStyle w:val="ListParagraph"/>
        <w:numPr>
          <w:ilvl w:val="0"/>
          <w:numId w:val="40"/>
        </w:numPr>
        <w:rPr>
          <w:lang w:val="en-US"/>
        </w:rPr>
      </w:pPr>
      <w:r w:rsidRPr="00D517FA">
        <w:rPr>
          <w:lang w:val="en-US"/>
        </w:rPr>
        <w:t>GST is an unfair way to tax citizens</w:t>
      </w:r>
      <w:r w:rsidR="00A63606" w:rsidRPr="00D517FA">
        <w:rPr>
          <w:lang w:val="en-US"/>
        </w:rPr>
        <w:t>.</w:t>
      </w:r>
    </w:p>
    <w:p w14:paraId="21DDB50B" w14:textId="77777777" w:rsidR="00DA7A1F" w:rsidRDefault="00630076" w:rsidP="009C3849">
      <w:pPr>
        <w:spacing w:after="0"/>
        <w:rPr>
          <w:rFonts w:cs="Calibri"/>
          <w:bCs/>
        </w:rPr>
      </w:pPr>
      <w:r>
        <w:rPr>
          <w:rFonts w:cs="Calibri"/>
          <w:bCs/>
        </w:rPr>
        <w:t>Each group will be allocated a debate topic and whether they are to take the affirmative or negative position</w:t>
      </w:r>
      <w:r w:rsidR="00BB5B36">
        <w:rPr>
          <w:rFonts w:cs="Calibri"/>
          <w:bCs/>
        </w:rPr>
        <w:t>. Within your group, you need to:</w:t>
      </w:r>
    </w:p>
    <w:p w14:paraId="37405CDA" w14:textId="77777777" w:rsidR="00924187" w:rsidRDefault="00BB5B36">
      <w:pPr>
        <w:pStyle w:val="ListParagraph"/>
        <w:numPr>
          <w:ilvl w:val="0"/>
          <w:numId w:val="40"/>
        </w:numPr>
      </w:pPr>
      <w:r w:rsidRPr="00BB5B36">
        <w:t>conduct research on this topic</w:t>
      </w:r>
    </w:p>
    <w:p w14:paraId="20A215F4" w14:textId="77777777" w:rsidR="00855579" w:rsidRDefault="00BB5B36">
      <w:pPr>
        <w:pStyle w:val="ListParagraph"/>
        <w:numPr>
          <w:ilvl w:val="0"/>
          <w:numId w:val="40"/>
        </w:numPr>
      </w:pPr>
      <w:r w:rsidRPr="00BB5B36">
        <w:t xml:space="preserve">develop your arguments </w:t>
      </w:r>
    </w:p>
    <w:p w14:paraId="1BB0172A" w14:textId="791E7602" w:rsidR="00924187" w:rsidRDefault="00BB5B36">
      <w:pPr>
        <w:pStyle w:val="ListParagraph"/>
        <w:numPr>
          <w:ilvl w:val="0"/>
          <w:numId w:val="40"/>
        </w:numPr>
      </w:pPr>
      <w:r w:rsidRPr="00BB5B36">
        <w:t xml:space="preserve">ensure your arguments are supported by </w:t>
      </w:r>
      <w:r w:rsidR="00924187">
        <w:t>evidence</w:t>
      </w:r>
    </w:p>
    <w:p w14:paraId="0044E155" w14:textId="77777777" w:rsidR="00BB5B36" w:rsidRDefault="00BB5B36">
      <w:pPr>
        <w:pStyle w:val="ListParagraph"/>
        <w:numPr>
          <w:ilvl w:val="0"/>
          <w:numId w:val="40"/>
        </w:numPr>
      </w:pPr>
      <w:r w:rsidRPr="00BB5B36">
        <w:t>ensure that all team members are actively involved in providing information, suggestions and advice to the speakers during the debate.</w:t>
      </w:r>
    </w:p>
    <w:p w14:paraId="550BC677" w14:textId="64E9A9F1" w:rsidR="001A26CC" w:rsidRDefault="001A26CC" w:rsidP="009C3849">
      <w:pPr>
        <w:rPr>
          <w:rFonts w:cs="Calibri"/>
          <w:bCs/>
        </w:rPr>
      </w:pPr>
      <w:r>
        <w:rPr>
          <w:rFonts w:cs="Calibri"/>
          <w:bCs/>
        </w:rPr>
        <w:t>You will have two lessons to prepare for your debate</w:t>
      </w:r>
      <w:r w:rsidR="00292459">
        <w:rPr>
          <w:rFonts w:cs="Calibri"/>
          <w:bCs/>
        </w:rPr>
        <w:t xml:space="preserve"> and in the third lesson debates will be </w:t>
      </w:r>
      <w:r w:rsidR="00FF0612">
        <w:rPr>
          <w:rFonts w:cs="Calibri"/>
          <w:bCs/>
        </w:rPr>
        <w:t>conducted</w:t>
      </w:r>
      <w:r w:rsidR="00292459">
        <w:rPr>
          <w:rFonts w:cs="Calibri"/>
          <w:bCs/>
        </w:rPr>
        <w:t xml:space="preserve"> </w:t>
      </w:r>
      <w:r w:rsidR="00EC33CD">
        <w:rPr>
          <w:rFonts w:cs="Calibri"/>
          <w:bCs/>
        </w:rPr>
        <w:t>in</w:t>
      </w:r>
      <w:r w:rsidR="00292459">
        <w:rPr>
          <w:rFonts w:cs="Calibri"/>
          <w:bCs/>
        </w:rPr>
        <w:t xml:space="preserve"> class.</w:t>
      </w:r>
      <w:r w:rsidR="00D8505A">
        <w:rPr>
          <w:rFonts w:cs="Calibri"/>
          <w:bCs/>
        </w:rPr>
        <w:t xml:space="preserve"> Each person should speak for a maximum</w:t>
      </w:r>
      <w:r w:rsidR="00BF79AD">
        <w:rPr>
          <w:rFonts w:cs="Calibri"/>
          <w:bCs/>
        </w:rPr>
        <w:t xml:space="preserve"> of three minutes.</w:t>
      </w:r>
    </w:p>
    <w:p w14:paraId="33279594" w14:textId="21F81A29" w:rsidR="00B078E8" w:rsidRDefault="00883E9D" w:rsidP="009C3849">
      <w:pPr>
        <w:rPr>
          <w:rFonts w:cs="Calibri"/>
          <w:bCs/>
        </w:rPr>
      </w:pPr>
      <w:r w:rsidRPr="00883E9D">
        <w:rPr>
          <w:rFonts w:cs="Calibri"/>
          <w:bCs/>
        </w:rPr>
        <w:t>Following the debate</w:t>
      </w:r>
      <w:r w:rsidR="00A24E68">
        <w:rPr>
          <w:rFonts w:cs="Calibri"/>
          <w:bCs/>
        </w:rPr>
        <w:t>s</w:t>
      </w:r>
      <w:r w:rsidRPr="00883E9D">
        <w:rPr>
          <w:rFonts w:cs="Calibri"/>
          <w:bCs/>
        </w:rPr>
        <w:t xml:space="preserve">, you will have 30 minutes to write a </w:t>
      </w:r>
      <w:r>
        <w:rPr>
          <w:rFonts w:cs="Calibri"/>
          <w:bCs/>
        </w:rPr>
        <w:t xml:space="preserve">personal reflection about the debate topics and </w:t>
      </w:r>
      <w:r w:rsidR="00451FFA">
        <w:rPr>
          <w:rFonts w:cs="Calibri"/>
          <w:bCs/>
        </w:rPr>
        <w:t xml:space="preserve">how your team collaborated </w:t>
      </w:r>
      <w:r w:rsidRPr="00883E9D">
        <w:rPr>
          <w:rFonts w:cs="Calibri"/>
          <w:bCs/>
        </w:rPr>
        <w:t xml:space="preserve">to </w:t>
      </w:r>
      <w:r w:rsidR="00451FFA">
        <w:rPr>
          <w:rFonts w:cs="Calibri"/>
          <w:bCs/>
        </w:rPr>
        <w:t>developed their argument</w:t>
      </w:r>
      <w:r w:rsidRPr="00883E9D">
        <w:rPr>
          <w:rFonts w:cs="Calibri"/>
          <w:bCs/>
        </w:rPr>
        <w:t>. Note that your written response doesn’t have to agree with your team’s position in the debate – you should explain your own opinion and ensure you support it with suitable evidence.</w:t>
      </w:r>
    </w:p>
    <w:p w14:paraId="547065F5" w14:textId="77777777" w:rsidR="00B078E8" w:rsidRDefault="00B078E8">
      <w:pPr>
        <w:spacing w:after="0" w:line="240" w:lineRule="auto"/>
        <w:rPr>
          <w:rFonts w:cs="Calibri"/>
          <w:bCs/>
        </w:rPr>
      </w:pPr>
      <w:r>
        <w:rPr>
          <w:rFonts w:cs="Calibri"/>
          <w:bCs/>
        </w:rPr>
        <w:br w:type="page"/>
      </w:r>
    </w:p>
    <w:p w14:paraId="14BBA6ED" w14:textId="7FC6877C" w:rsidR="00883E9D" w:rsidRPr="00C32C23" w:rsidRDefault="00B078E8" w:rsidP="00C32C23">
      <w:pPr>
        <w:rPr>
          <w:b/>
          <w:bCs/>
        </w:rPr>
      </w:pPr>
      <w:r w:rsidRPr="00C32C23">
        <w:rPr>
          <w:b/>
          <w:bCs/>
        </w:rPr>
        <w:lastRenderedPageBreak/>
        <w:t xml:space="preserve">Personal </w:t>
      </w:r>
      <w:r w:rsidR="009C1B9E">
        <w:rPr>
          <w:b/>
          <w:bCs/>
        </w:rPr>
        <w:t>r</w:t>
      </w:r>
      <w:r w:rsidRPr="00C32C23">
        <w:rPr>
          <w:b/>
          <w:bCs/>
        </w:rPr>
        <w:t>eflections</w:t>
      </w:r>
    </w:p>
    <w:p w14:paraId="6C5ED5EF" w14:textId="74717EAA" w:rsidR="00612481" w:rsidRDefault="00612481" w:rsidP="00F30E4E">
      <w:pPr>
        <w:spacing w:line="240" w:lineRule="auto"/>
        <w:rPr>
          <w:rFonts w:cs="Calibri"/>
          <w:bCs/>
        </w:rPr>
      </w:pPr>
      <w:r>
        <w:rPr>
          <w:rFonts w:cs="Calibri"/>
          <w:bCs/>
        </w:rPr>
        <w:t>To be completed individually in 30 minutes after debates have been conducted.</w:t>
      </w:r>
    </w:p>
    <w:p w14:paraId="1AE1E4A3" w14:textId="759C31AF" w:rsidR="002A323A" w:rsidRPr="00C32C23" w:rsidRDefault="002A323A">
      <w:pPr>
        <w:pStyle w:val="ListParagraphwithmarks"/>
        <w:numPr>
          <w:ilvl w:val="0"/>
          <w:numId w:val="4"/>
        </w:numPr>
        <w:rPr>
          <w:rFonts w:cs="Calibri"/>
          <w:bCs/>
        </w:rPr>
      </w:pPr>
      <w:r>
        <w:t xml:space="preserve">Explain how your group decided which evidence was reliable and/or useful to construct </w:t>
      </w:r>
      <w:r w:rsidR="00167A8E">
        <w:br/>
      </w:r>
      <w:r>
        <w:t>your arguments.</w:t>
      </w:r>
      <w:r w:rsidR="00C32C23">
        <w:tab/>
      </w:r>
      <w:r w:rsidRPr="00C32C23">
        <w:rPr>
          <w:rFonts w:cs="Calibri"/>
          <w:bCs/>
        </w:rPr>
        <w:t>(6 marks)</w:t>
      </w:r>
    </w:p>
    <w:p w14:paraId="533AAD4E" w14:textId="77777777" w:rsidR="002F55E7" w:rsidRDefault="002F55E7" w:rsidP="00C32C23">
      <w:pPr>
        <w:pStyle w:val="AnswerLine"/>
      </w:pPr>
      <w:r>
        <w:tab/>
      </w:r>
    </w:p>
    <w:p w14:paraId="0D176E0B" w14:textId="77777777" w:rsidR="002F55E7" w:rsidRDefault="002F55E7" w:rsidP="00C32C23">
      <w:pPr>
        <w:pStyle w:val="AnswerLine"/>
      </w:pPr>
      <w:r>
        <w:tab/>
      </w:r>
    </w:p>
    <w:p w14:paraId="56E55444" w14:textId="77777777" w:rsidR="002F55E7" w:rsidRDefault="002F55E7" w:rsidP="00C32C23">
      <w:pPr>
        <w:pStyle w:val="AnswerLine"/>
      </w:pPr>
      <w:r>
        <w:tab/>
      </w:r>
    </w:p>
    <w:p w14:paraId="36DE9E5A" w14:textId="77777777" w:rsidR="002F55E7" w:rsidRDefault="002F55E7" w:rsidP="00C32C23">
      <w:pPr>
        <w:pStyle w:val="AnswerLine"/>
      </w:pPr>
      <w:r>
        <w:tab/>
      </w:r>
    </w:p>
    <w:p w14:paraId="156DC0E2" w14:textId="77777777" w:rsidR="002F55E7" w:rsidRDefault="002F55E7" w:rsidP="00C32C23">
      <w:pPr>
        <w:pStyle w:val="AnswerLine"/>
      </w:pPr>
      <w:r>
        <w:tab/>
      </w:r>
    </w:p>
    <w:p w14:paraId="2E8D5DF1" w14:textId="77777777" w:rsidR="002F55E7" w:rsidRDefault="002F55E7" w:rsidP="00C32C23">
      <w:pPr>
        <w:pStyle w:val="AnswerLine"/>
      </w:pPr>
      <w:r>
        <w:tab/>
      </w:r>
    </w:p>
    <w:p w14:paraId="0059B71A" w14:textId="77777777" w:rsidR="002F55E7" w:rsidRDefault="002F55E7" w:rsidP="00C32C23">
      <w:pPr>
        <w:pStyle w:val="AnswerLine"/>
      </w:pPr>
      <w:r>
        <w:tab/>
      </w:r>
    </w:p>
    <w:p w14:paraId="0CD21E0A" w14:textId="77777777" w:rsidR="002F55E7" w:rsidRDefault="002F55E7" w:rsidP="00C32C23">
      <w:pPr>
        <w:pStyle w:val="AnswerLine"/>
      </w:pPr>
      <w:r>
        <w:tab/>
      </w:r>
    </w:p>
    <w:p w14:paraId="73D724F2" w14:textId="77777777" w:rsidR="002F55E7" w:rsidRDefault="002F55E7" w:rsidP="00C32C23">
      <w:pPr>
        <w:pStyle w:val="AnswerLine"/>
      </w:pPr>
      <w:r>
        <w:tab/>
      </w:r>
    </w:p>
    <w:p w14:paraId="1FB152CA" w14:textId="77777777" w:rsidR="002F55E7" w:rsidRDefault="002F55E7" w:rsidP="00C32C23">
      <w:pPr>
        <w:pStyle w:val="AnswerLine"/>
      </w:pPr>
      <w:r>
        <w:tab/>
      </w:r>
    </w:p>
    <w:p w14:paraId="70C1D5E3" w14:textId="77777777" w:rsidR="002F55E7" w:rsidRDefault="002F55E7" w:rsidP="00C32C23">
      <w:pPr>
        <w:pStyle w:val="AnswerLine"/>
      </w:pPr>
      <w:r>
        <w:tab/>
      </w:r>
    </w:p>
    <w:p w14:paraId="573762BE" w14:textId="77777777" w:rsidR="002F55E7" w:rsidRDefault="002F55E7" w:rsidP="00C32C23">
      <w:pPr>
        <w:pStyle w:val="AnswerLine"/>
      </w:pPr>
      <w:r>
        <w:tab/>
      </w:r>
    </w:p>
    <w:p w14:paraId="02D407D7" w14:textId="77777777" w:rsidR="002F55E7" w:rsidRDefault="002F55E7" w:rsidP="00C32C23">
      <w:pPr>
        <w:pStyle w:val="AnswerLine"/>
      </w:pPr>
      <w:r>
        <w:tab/>
      </w:r>
    </w:p>
    <w:p w14:paraId="07A011B4" w14:textId="77777777" w:rsidR="002A323A" w:rsidRDefault="002A323A" w:rsidP="00C32C23">
      <w:pPr>
        <w:pStyle w:val="AnswerLine"/>
      </w:pPr>
      <w:r>
        <w:tab/>
      </w:r>
    </w:p>
    <w:p w14:paraId="22D3EC4D" w14:textId="77777777" w:rsidR="002A323A" w:rsidRDefault="002A323A" w:rsidP="00C32C23">
      <w:pPr>
        <w:pStyle w:val="AnswerLine"/>
      </w:pPr>
      <w:r>
        <w:tab/>
      </w:r>
    </w:p>
    <w:p w14:paraId="371D0B82" w14:textId="77777777" w:rsidR="002A323A" w:rsidRDefault="002A323A" w:rsidP="00C32C23">
      <w:pPr>
        <w:pStyle w:val="AnswerLine"/>
      </w:pPr>
      <w:r>
        <w:tab/>
      </w:r>
    </w:p>
    <w:p w14:paraId="704F4347" w14:textId="77777777" w:rsidR="002A323A" w:rsidRDefault="002A323A" w:rsidP="00C32C23">
      <w:pPr>
        <w:pStyle w:val="AnswerLine"/>
      </w:pPr>
      <w:r>
        <w:tab/>
      </w:r>
    </w:p>
    <w:p w14:paraId="2BD4FED1" w14:textId="777AD94A" w:rsidR="00C32C23" w:rsidRDefault="002A323A" w:rsidP="00C32C23">
      <w:pPr>
        <w:pStyle w:val="AnswerLine"/>
      </w:pPr>
      <w:r>
        <w:tab/>
      </w:r>
    </w:p>
    <w:p w14:paraId="3EEEE68A" w14:textId="77777777" w:rsidR="00C32C23" w:rsidRDefault="00C32C23">
      <w:pPr>
        <w:spacing w:after="0" w:line="240" w:lineRule="auto"/>
        <w:rPr>
          <w:lang w:eastAsia="en-US"/>
        </w:rPr>
      </w:pPr>
      <w:r>
        <w:br w:type="page"/>
      </w:r>
    </w:p>
    <w:p w14:paraId="157CE02E" w14:textId="4B91F635" w:rsidR="00F1714B" w:rsidRPr="002A323A" w:rsidRDefault="002A323A">
      <w:pPr>
        <w:pStyle w:val="ListParagraphwithmarks"/>
        <w:numPr>
          <w:ilvl w:val="0"/>
          <w:numId w:val="4"/>
        </w:numPr>
      </w:pPr>
      <w:r>
        <w:lastRenderedPageBreak/>
        <w:t>Using evidence from the debate</w:t>
      </w:r>
      <w:r w:rsidR="006024DC">
        <w:t>,</w:t>
      </w:r>
      <w:r>
        <w:t xml:space="preserve"> describe one argument of your opposing team.</w:t>
      </w:r>
      <w:r w:rsidR="00C32C23">
        <w:tab/>
      </w:r>
      <w:r w:rsidRPr="002A323A">
        <w:t>(</w:t>
      </w:r>
      <w:r w:rsidR="004A7F24">
        <w:t>3</w:t>
      </w:r>
      <w:r w:rsidRPr="002A323A">
        <w:t xml:space="preserve"> marks)</w:t>
      </w:r>
    </w:p>
    <w:p w14:paraId="490AE426" w14:textId="77777777" w:rsidR="00F1714B" w:rsidRDefault="00F1714B" w:rsidP="00C32C23">
      <w:pPr>
        <w:pStyle w:val="AnswerLine"/>
      </w:pPr>
      <w:r>
        <w:tab/>
      </w:r>
    </w:p>
    <w:p w14:paraId="41DF6065" w14:textId="77777777" w:rsidR="00F1714B" w:rsidRDefault="00F1714B" w:rsidP="00C32C23">
      <w:pPr>
        <w:pStyle w:val="AnswerLine"/>
      </w:pPr>
      <w:r>
        <w:tab/>
      </w:r>
    </w:p>
    <w:p w14:paraId="3181CD52" w14:textId="77777777" w:rsidR="00F1714B" w:rsidRDefault="00F1714B" w:rsidP="00C32C23">
      <w:pPr>
        <w:pStyle w:val="AnswerLine"/>
      </w:pPr>
      <w:r>
        <w:tab/>
      </w:r>
    </w:p>
    <w:p w14:paraId="5BAE9954" w14:textId="77777777" w:rsidR="00F1714B" w:rsidRDefault="00F1714B" w:rsidP="00C32C23">
      <w:pPr>
        <w:pStyle w:val="AnswerLine"/>
      </w:pPr>
      <w:r>
        <w:tab/>
      </w:r>
    </w:p>
    <w:p w14:paraId="543D23D9" w14:textId="77777777" w:rsidR="00F1714B" w:rsidRDefault="00F1714B" w:rsidP="00C32C23">
      <w:pPr>
        <w:pStyle w:val="AnswerLine"/>
      </w:pPr>
      <w:r>
        <w:tab/>
      </w:r>
    </w:p>
    <w:p w14:paraId="48953118" w14:textId="77777777" w:rsidR="00F1714B" w:rsidRDefault="00F1714B" w:rsidP="00C32C23">
      <w:pPr>
        <w:pStyle w:val="AnswerLine"/>
      </w:pPr>
      <w:r>
        <w:tab/>
      </w:r>
    </w:p>
    <w:p w14:paraId="1E8949D3" w14:textId="77777777" w:rsidR="00F1714B" w:rsidRDefault="00F1714B" w:rsidP="00C32C23">
      <w:pPr>
        <w:pStyle w:val="AnswerLine"/>
      </w:pPr>
      <w:r>
        <w:tab/>
      </w:r>
    </w:p>
    <w:p w14:paraId="13E1F0E8" w14:textId="77777777" w:rsidR="00F1714B" w:rsidRDefault="00F1714B" w:rsidP="00C32C23">
      <w:pPr>
        <w:pStyle w:val="AnswerLine"/>
      </w:pPr>
      <w:r>
        <w:tab/>
      </w:r>
    </w:p>
    <w:p w14:paraId="5DE3B22C" w14:textId="77777777" w:rsidR="00F1714B" w:rsidRDefault="00F1714B" w:rsidP="00C32C23">
      <w:pPr>
        <w:pStyle w:val="AnswerLine"/>
      </w:pPr>
      <w:r>
        <w:tab/>
      </w:r>
    </w:p>
    <w:p w14:paraId="03371D2D" w14:textId="77777777" w:rsidR="00F1714B" w:rsidRDefault="00F1714B" w:rsidP="00C32C23">
      <w:pPr>
        <w:pStyle w:val="AnswerLine"/>
      </w:pPr>
      <w:r>
        <w:tab/>
      </w:r>
    </w:p>
    <w:p w14:paraId="6025756A" w14:textId="042B0C53" w:rsidR="002F55E7" w:rsidRPr="002A323A" w:rsidRDefault="0000300D">
      <w:pPr>
        <w:pStyle w:val="ListParagraphwithmarks"/>
        <w:numPr>
          <w:ilvl w:val="0"/>
          <w:numId w:val="4"/>
        </w:numPr>
      </w:pPr>
      <w:r>
        <w:t>Using evidence</w:t>
      </w:r>
      <w:r w:rsidR="002A323A">
        <w:t xml:space="preserve"> from the debate</w:t>
      </w:r>
      <w:r>
        <w:t>, d</w:t>
      </w:r>
      <w:r w:rsidR="00EE4BD6">
        <w:t xml:space="preserve">iscuss your position </w:t>
      </w:r>
      <w:r w:rsidR="0091336E">
        <w:t xml:space="preserve">on a debate topic </w:t>
      </w:r>
      <w:r w:rsidR="00F32756">
        <w:t xml:space="preserve">presented by </w:t>
      </w:r>
      <w:r w:rsidR="00167A8E">
        <w:br/>
      </w:r>
      <w:r w:rsidR="00F32756">
        <w:t>another group.</w:t>
      </w:r>
      <w:r w:rsidR="002A323A">
        <w:tab/>
      </w:r>
      <w:r w:rsidR="00C32C23">
        <w:t>(</w:t>
      </w:r>
      <w:r w:rsidR="00F32756" w:rsidRPr="002A323A">
        <w:t>4</w:t>
      </w:r>
      <w:r w:rsidR="004A27FF" w:rsidRPr="002A323A">
        <w:t xml:space="preserve"> marks</w:t>
      </w:r>
      <w:r w:rsidR="00F32756" w:rsidRPr="002A323A">
        <w:t>)</w:t>
      </w:r>
    </w:p>
    <w:p w14:paraId="18164092" w14:textId="77777777" w:rsidR="00F1714B" w:rsidRDefault="00F1714B" w:rsidP="00C32C23">
      <w:pPr>
        <w:pStyle w:val="AnswerLine"/>
      </w:pPr>
      <w:r>
        <w:tab/>
      </w:r>
    </w:p>
    <w:p w14:paraId="28B7EB72" w14:textId="77777777" w:rsidR="00F1714B" w:rsidRDefault="00F1714B" w:rsidP="00C32C23">
      <w:pPr>
        <w:pStyle w:val="AnswerLine"/>
      </w:pPr>
      <w:r>
        <w:tab/>
      </w:r>
    </w:p>
    <w:p w14:paraId="32D0360D" w14:textId="77777777" w:rsidR="00F1714B" w:rsidRDefault="00F1714B" w:rsidP="00C32C23">
      <w:pPr>
        <w:pStyle w:val="AnswerLine"/>
      </w:pPr>
      <w:r>
        <w:tab/>
      </w:r>
    </w:p>
    <w:p w14:paraId="78B66F0E" w14:textId="77777777" w:rsidR="00F1714B" w:rsidRDefault="00F1714B" w:rsidP="00C32C23">
      <w:pPr>
        <w:pStyle w:val="AnswerLine"/>
      </w:pPr>
      <w:r>
        <w:tab/>
      </w:r>
    </w:p>
    <w:p w14:paraId="09CF603A" w14:textId="77777777" w:rsidR="00F1714B" w:rsidRDefault="00F1714B" w:rsidP="00C32C23">
      <w:pPr>
        <w:pStyle w:val="AnswerLine"/>
      </w:pPr>
      <w:r>
        <w:tab/>
      </w:r>
    </w:p>
    <w:p w14:paraId="73AB5986" w14:textId="77777777" w:rsidR="00F1714B" w:rsidRDefault="00F1714B" w:rsidP="00C32C23">
      <w:pPr>
        <w:pStyle w:val="AnswerLine"/>
      </w:pPr>
      <w:r>
        <w:tab/>
      </w:r>
    </w:p>
    <w:p w14:paraId="0F965C53" w14:textId="77777777" w:rsidR="00F1714B" w:rsidRDefault="00F1714B" w:rsidP="00C32C23">
      <w:pPr>
        <w:pStyle w:val="AnswerLine"/>
      </w:pPr>
      <w:r>
        <w:tab/>
      </w:r>
    </w:p>
    <w:p w14:paraId="16608C56" w14:textId="77777777" w:rsidR="00F1714B" w:rsidRDefault="00F1714B" w:rsidP="00C32C23">
      <w:pPr>
        <w:pStyle w:val="AnswerLine"/>
      </w:pPr>
      <w:r>
        <w:tab/>
      </w:r>
    </w:p>
    <w:p w14:paraId="10F46ADB" w14:textId="77777777" w:rsidR="00F1714B" w:rsidRDefault="00F1714B" w:rsidP="00C32C23">
      <w:pPr>
        <w:pStyle w:val="AnswerLine"/>
      </w:pPr>
      <w:r>
        <w:tab/>
      </w:r>
    </w:p>
    <w:p w14:paraId="0BB3FC19" w14:textId="77777777" w:rsidR="00F1714B" w:rsidRDefault="00F1714B" w:rsidP="00C32C23">
      <w:pPr>
        <w:pStyle w:val="AnswerLine"/>
      </w:pPr>
      <w:r>
        <w:tab/>
      </w:r>
    </w:p>
    <w:p w14:paraId="44967446" w14:textId="77777777" w:rsidR="00FA404F" w:rsidRDefault="00FA404F" w:rsidP="00FA404F">
      <w:pPr>
        <w:pStyle w:val="AnswerLine"/>
      </w:pPr>
      <w:r>
        <w:tab/>
      </w:r>
    </w:p>
    <w:p w14:paraId="5AF76F81" w14:textId="77777777" w:rsidR="00FA404F" w:rsidRDefault="00FA404F" w:rsidP="00FA404F">
      <w:pPr>
        <w:pStyle w:val="AnswerLine"/>
        <w:rPr>
          <w:bCs/>
        </w:rPr>
      </w:pPr>
      <w:r>
        <w:tab/>
      </w:r>
    </w:p>
    <w:p w14:paraId="61D9A0E2" w14:textId="317445E7" w:rsidR="00C32C23" w:rsidRDefault="00C32C23" w:rsidP="009A25B3">
      <w:pPr>
        <w:pStyle w:val="SCSAPlainAppendixHeading2"/>
      </w:pPr>
      <w:r w:rsidRPr="00D10327">
        <w:lastRenderedPageBreak/>
        <w:t>Marking key</w:t>
      </w:r>
    </w:p>
    <w:p w14:paraId="6BED7508" w14:textId="439D248C" w:rsidR="00C32C23" w:rsidRPr="00D517FA" w:rsidRDefault="00C32C23" w:rsidP="00D517FA">
      <w:pPr>
        <w:spacing w:after="0"/>
        <w:rPr>
          <w:b/>
          <w:bCs/>
        </w:rPr>
      </w:pPr>
      <w:r w:rsidRPr="00D517FA">
        <w:rPr>
          <w:b/>
          <w:bCs/>
        </w:rPr>
        <w:t xml:space="preserve">Team </w:t>
      </w:r>
      <w:r w:rsidR="00E0281A" w:rsidRPr="00D517FA">
        <w:rPr>
          <w:b/>
          <w:bCs/>
        </w:rPr>
        <w:t>p</w:t>
      </w:r>
      <w:r w:rsidRPr="00D517FA">
        <w:rPr>
          <w:b/>
          <w:bCs/>
        </w:rPr>
        <w:t xml:space="preserve">erformance </w:t>
      </w:r>
      <w:r w:rsidR="00E0281A" w:rsidRPr="00D517FA">
        <w:rPr>
          <w:b/>
          <w:bCs/>
        </w:rPr>
        <w:t>d</w:t>
      </w:r>
      <w:r w:rsidRPr="00D517FA">
        <w:rPr>
          <w:b/>
          <w:bCs/>
        </w:rPr>
        <w:t>ebate</w:t>
      </w:r>
    </w:p>
    <w:tbl>
      <w:tblPr>
        <w:tblStyle w:val="SCSAP-10Table"/>
        <w:tblW w:w="5003" w:type="pct"/>
        <w:tblLayout w:type="fixed"/>
        <w:tblLook w:val="04A0" w:firstRow="1" w:lastRow="0" w:firstColumn="1" w:lastColumn="0" w:noHBand="0" w:noVBand="1"/>
      </w:tblPr>
      <w:tblGrid>
        <w:gridCol w:w="7381"/>
        <w:gridCol w:w="1684"/>
      </w:tblGrid>
      <w:tr w:rsidR="00673E23" w:rsidRPr="009A25B3" w14:paraId="308F51D3" w14:textId="77777777" w:rsidTr="009A25B3">
        <w:trPr>
          <w:cnfStyle w:val="100000000000" w:firstRow="1" w:lastRow="0" w:firstColumn="0" w:lastColumn="0" w:oddVBand="0" w:evenVBand="0" w:oddHBand="0" w:evenHBand="0" w:firstRowFirstColumn="0" w:firstRowLastColumn="0" w:lastRowFirstColumn="0" w:lastRowLastColumn="0"/>
          <w:trHeight w:val="20"/>
        </w:trPr>
        <w:tc>
          <w:tcPr>
            <w:tcW w:w="7381" w:type="dxa"/>
            <w:noWrap/>
          </w:tcPr>
          <w:p w14:paraId="0F9AF113" w14:textId="77777777" w:rsidR="00673E23" w:rsidRPr="009A25B3" w:rsidRDefault="00673E23" w:rsidP="00FA2B3B">
            <w:pPr>
              <w:spacing w:after="0"/>
              <w:rPr>
                <w:rFonts w:cs="Calibri"/>
                <w:color w:val="FFFFFF" w:themeColor="background1"/>
                <w:sz w:val="20"/>
                <w:szCs w:val="20"/>
              </w:rPr>
            </w:pPr>
            <w:r w:rsidRPr="009A25B3">
              <w:rPr>
                <w:rFonts w:cs="Calibri"/>
                <w:color w:val="FFFFFF" w:themeColor="background1"/>
                <w:sz w:val="20"/>
                <w:szCs w:val="20"/>
              </w:rPr>
              <w:t>Description</w:t>
            </w:r>
          </w:p>
        </w:tc>
        <w:tc>
          <w:tcPr>
            <w:tcW w:w="1684" w:type="dxa"/>
            <w:noWrap/>
          </w:tcPr>
          <w:p w14:paraId="461F0F00" w14:textId="77777777" w:rsidR="00673E23" w:rsidRPr="009A25B3" w:rsidRDefault="00673E23" w:rsidP="00FA2B3B">
            <w:pPr>
              <w:spacing w:after="0"/>
              <w:jc w:val="center"/>
              <w:rPr>
                <w:rFonts w:cs="Calibri"/>
                <w:color w:val="FFFFFF" w:themeColor="background1"/>
                <w:sz w:val="20"/>
                <w:szCs w:val="20"/>
              </w:rPr>
            </w:pPr>
            <w:r w:rsidRPr="009A25B3">
              <w:rPr>
                <w:rFonts w:cs="Calibri"/>
                <w:color w:val="FFFFFF" w:themeColor="background1"/>
                <w:sz w:val="20"/>
                <w:szCs w:val="20"/>
              </w:rPr>
              <w:t>Marks</w:t>
            </w:r>
          </w:p>
        </w:tc>
      </w:tr>
      <w:tr w:rsidR="00673E23" w:rsidRPr="009A25B3" w14:paraId="6EC4AE79" w14:textId="77777777" w:rsidTr="009A25B3">
        <w:trPr>
          <w:trHeight w:val="20"/>
        </w:trPr>
        <w:tc>
          <w:tcPr>
            <w:tcW w:w="9065" w:type="dxa"/>
            <w:gridSpan w:val="2"/>
            <w:shd w:val="clear" w:color="auto" w:fill="F3A7A4" w:themeFill="accent4"/>
            <w:noWrap/>
          </w:tcPr>
          <w:p w14:paraId="0542CD25" w14:textId="457C05DE" w:rsidR="00673E23" w:rsidRPr="009A25B3" w:rsidRDefault="00570E8F" w:rsidP="00FA2B3B">
            <w:pPr>
              <w:spacing w:after="0"/>
              <w:ind w:left="170" w:hanging="170"/>
              <w:rPr>
                <w:b/>
                <w:bCs/>
                <w:sz w:val="20"/>
                <w:szCs w:val="20"/>
              </w:rPr>
            </w:pPr>
            <w:r w:rsidRPr="009A25B3">
              <w:rPr>
                <w:b/>
                <w:bCs/>
                <w:sz w:val="20"/>
                <w:szCs w:val="20"/>
              </w:rPr>
              <w:t>Arguments pr</w:t>
            </w:r>
            <w:r w:rsidR="00692361" w:rsidRPr="009A25B3">
              <w:rPr>
                <w:b/>
                <w:bCs/>
                <w:sz w:val="20"/>
                <w:szCs w:val="20"/>
              </w:rPr>
              <w:t>esented</w:t>
            </w:r>
          </w:p>
        </w:tc>
      </w:tr>
      <w:tr w:rsidR="002D4B4B" w:rsidRPr="009A25B3" w14:paraId="2AD5F1A5" w14:textId="77777777" w:rsidTr="009A25B3">
        <w:trPr>
          <w:trHeight w:val="20"/>
        </w:trPr>
        <w:tc>
          <w:tcPr>
            <w:tcW w:w="7381" w:type="dxa"/>
            <w:noWrap/>
          </w:tcPr>
          <w:p w14:paraId="0A665457" w14:textId="27A1FA6E" w:rsidR="002D4B4B" w:rsidRPr="009A25B3" w:rsidRDefault="00524F38" w:rsidP="00FA2B3B">
            <w:pPr>
              <w:spacing w:after="0"/>
              <w:contextualSpacing/>
              <w:rPr>
                <w:rFonts w:cs="Calibri"/>
                <w:b/>
                <w:sz w:val="20"/>
                <w:szCs w:val="20"/>
              </w:rPr>
            </w:pPr>
            <w:r w:rsidRPr="009A25B3">
              <w:rPr>
                <w:rFonts w:cs="Calibri"/>
                <w:sz w:val="20"/>
                <w:szCs w:val="20"/>
              </w:rPr>
              <w:t>Discusses</w:t>
            </w:r>
            <w:r w:rsidR="000406DC" w:rsidRPr="009A25B3">
              <w:rPr>
                <w:rFonts w:cs="Calibri"/>
                <w:sz w:val="20"/>
                <w:szCs w:val="20"/>
              </w:rPr>
              <w:t xml:space="preserve"> the relevant arguments and links to the overall topic</w:t>
            </w:r>
          </w:p>
        </w:tc>
        <w:tc>
          <w:tcPr>
            <w:tcW w:w="1684" w:type="dxa"/>
            <w:vAlign w:val="center"/>
          </w:tcPr>
          <w:p w14:paraId="12BE552A" w14:textId="703971B5" w:rsidR="002D4B4B" w:rsidRPr="009A25B3" w:rsidRDefault="0010170B" w:rsidP="009A25B3">
            <w:pPr>
              <w:spacing w:after="0"/>
              <w:contextualSpacing/>
              <w:jc w:val="center"/>
              <w:rPr>
                <w:rFonts w:cs="Calibri"/>
                <w:sz w:val="20"/>
                <w:szCs w:val="20"/>
              </w:rPr>
            </w:pPr>
            <w:r w:rsidRPr="009A25B3">
              <w:rPr>
                <w:rFonts w:cs="Calibri"/>
                <w:sz w:val="20"/>
                <w:szCs w:val="20"/>
              </w:rPr>
              <w:t>4</w:t>
            </w:r>
          </w:p>
        </w:tc>
      </w:tr>
      <w:tr w:rsidR="002D4B4B" w:rsidRPr="009A25B3" w14:paraId="0F585ABD" w14:textId="77777777" w:rsidTr="009A25B3">
        <w:trPr>
          <w:trHeight w:val="20"/>
        </w:trPr>
        <w:tc>
          <w:tcPr>
            <w:tcW w:w="7381" w:type="dxa"/>
            <w:noWrap/>
          </w:tcPr>
          <w:p w14:paraId="6CA4020F" w14:textId="70A93C6B" w:rsidR="002D4B4B" w:rsidRPr="009A25B3" w:rsidRDefault="00DF6F53" w:rsidP="00FA2B3B">
            <w:pPr>
              <w:spacing w:after="0"/>
              <w:contextualSpacing/>
              <w:rPr>
                <w:rFonts w:cs="Calibri"/>
                <w:b/>
                <w:sz w:val="20"/>
                <w:szCs w:val="20"/>
              </w:rPr>
            </w:pPr>
            <w:r w:rsidRPr="009A25B3">
              <w:rPr>
                <w:rFonts w:cs="Calibri"/>
                <w:sz w:val="20"/>
                <w:szCs w:val="20"/>
              </w:rPr>
              <w:t>Explains</w:t>
            </w:r>
            <w:r w:rsidR="000406DC" w:rsidRPr="009A25B3">
              <w:rPr>
                <w:rFonts w:cs="Calibri"/>
                <w:sz w:val="20"/>
                <w:szCs w:val="20"/>
              </w:rPr>
              <w:t xml:space="preserve"> the relevant arguments</w:t>
            </w:r>
          </w:p>
        </w:tc>
        <w:tc>
          <w:tcPr>
            <w:tcW w:w="1684" w:type="dxa"/>
            <w:noWrap/>
            <w:vAlign w:val="center"/>
          </w:tcPr>
          <w:p w14:paraId="6AEFDF59" w14:textId="66CC199F" w:rsidR="002D4B4B" w:rsidRPr="009A25B3" w:rsidRDefault="0010170B" w:rsidP="009A25B3">
            <w:pPr>
              <w:spacing w:after="0"/>
              <w:contextualSpacing/>
              <w:jc w:val="center"/>
              <w:rPr>
                <w:rFonts w:cs="Calibri"/>
                <w:sz w:val="20"/>
                <w:szCs w:val="20"/>
              </w:rPr>
            </w:pPr>
            <w:r w:rsidRPr="009A25B3">
              <w:rPr>
                <w:rFonts w:cs="Calibri"/>
                <w:sz w:val="20"/>
                <w:szCs w:val="20"/>
              </w:rPr>
              <w:t>3</w:t>
            </w:r>
          </w:p>
        </w:tc>
      </w:tr>
      <w:tr w:rsidR="0010170B" w:rsidRPr="009A25B3" w14:paraId="5FDB53EE" w14:textId="77777777" w:rsidTr="009A25B3">
        <w:trPr>
          <w:trHeight w:val="20"/>
        </w:trPr>
        <w:tc>
          <w:tcPr>
            <w:tcW w:w="7381" w:type="dxa"/>
            <w:noWrap/>
          </w:tcPr>
          <w:p w14:paraId="0166BB8A" w14:textId="1299DA2A" w:rsidR="0010170B" w:rsidRPr="009A25B3" w:rsidRDefault="00DF6F53" w:rsidP="00FA2B3B">
            <w:pPr>
              <w:spacing w:after="0"/>
              <w:contextualSpacing/>
              <w:rPr>
                <w:rFonts w:cs="Calibri"/>
                <w:b/>
                <w:bCs/>
                <w:sz w:val="20"/>
                <w:szCs w:val="20"/>
              </w:rPr>
            </w:pPr>
            <w:r w:rsidRPr="009A25B3">
              <w:rPr>
                <w:rFonts w:cs="Calibri"/>
                <w:bCs/>
                <w:sz w:val="20"/>
                <w:szCs w:val="20"/>
              </w:rPr>
              <w:t>D</w:t>
            </w:r>
            <w:r w:rsidR="007D6C3B" w:rsidRPr="009A25B3">
              <w:rPr>
                <w:rFonts w:cs="Calibri"/>
                <w:bCs/>
                <w:sz w:val="20"/>
                <w:szCs w:val="20"/>
              </w:rPr>
              <w:t>escribes the relevant arguments</w:t>
            </w:r>
          </w:p>
        </w:tc>
        <w:tc>
          <w:tcPr>
            <w:tcW w:w="1684" w:type="dxa"/>
            <w:noWrap/>
            <w:vAlign w:val="center"/>
          </w:tcPr>
          <w:p w14:paraId="5D35466B" w14:textId="3EFFE61E" w:rsidR="0010170B" w:rsidRPr="009A25B3" w:rsidRDefault="0010170B" w:rsidP="009A25B3">
            <w:pPr>
              <w:spacing w:after="0"/>
              <w:contextualSpacing/>
              <w:jc w:val="center"/>
              <w:rPr>
                <w:rFonts w:cs="Calibri"/>
                <w:sz w:val="20"/>
                <w:szCs w:val="20"/>
              </w:rPr>
            </w:pPr>
            <w:r w:rsidRPr="009A25B3">
              <w:rPr>
                <w:rFonts w:cs="Calibri"/>
                <w:sz w:val="20"/>
                <w:szCs w:val="20"/>
              </w:rPr>
              <w:t>2</w:t>
            </w:r>
          </w:p>
        </w:tc>
      </w:tr>
      <w:tr w:rsidR="0010170B" w:rsidRPr="009A25B3" w14:paraId="49F3B3D2" w14:textId="77777777" w:rsidTr="009A25B3">
        <w:trPr>
          <w:trHeight w:val="20"/>
        </w:trPr>
        <w:tc>
          <w:tcPr>
            <w:tcW w:w="7381" w:type="dxa"/>
            <w:noWrap/>
          </w:tcPr>
          <w:p w14:paraId="106CC139" w14:textId="08D92CE5" w:rsidR="0010170B" w:rsidRPr="009A25B3" w:rsidRDefault="00DF6F53" w:rsidP="00FA2B3B">
            <w:pPr>
              <w:spacing w:after="0"/>
              <w:contextualSpacing/>
              <w:rPr>
                <w:rFonts w:cs="Calibri"/>
                <w:b/>
                <w:bCs/>
                <w:sz w:val="20"/>
                <w:szCs w:val="20"/>
              </w:rPr>
            </w:pPr>
            <w:r w:rsidRPr="009A25B3">
              <w:rPr>
                <w:rFonts w:cs="Calibri"/>
                <w:bCs/>
                <w:sz w:val="20"/>
                <w:szCs w:val="20"/>
              </w:rPr>
              <w:t>Makes a statement related to the arguments</w:t>
            </w:r>
          </w:p>
        </w:tc>
        <w:tc>
          <w:tcPr>
            <w:tcW w:w="1684" w:type="dxa"/>
            <w:noWrap/>
            <w:vAlign w:val="center"/>
          </w:tcPr>
          <w:p w14:paraId="373D690C" w14:textId="7A2BE250" w:rsidR="0010170B" w:rsidRPr="009A25B3" w:rsidRDefault="0010170B" w:rsidP="009A25B3">
            <w:pPr>
              <w:spacing w:after="0"/>
              <w:contextualSpacing/>
              <w:jc w:val="center"/>
              <w:rPr>
                <w:rFonts w:cs="Calibri"/>
                <w:sz w:val="20"/>
                <w:szCs w:val="20"/>
              </w:rPr>
            </w:pPr>
            <w:r w:rsidRPr="009A25B3">
              <w:rPr>
                <w:rFonts w:cs="Calibri"/>
                <w:sz w:val="20"/>
                <w:szCs w:val="20"/>
              </w:rPr>
              <w:t>1</w:t>
            </w:r>
          </w:p>
        </w:tc>
      </w:tr>
      <w:tr w:rsidR="0010170B" w:rsidRPr="009A25B3" w14:paraId="3050FC69" w14:textId="77777777" w:rsidTr="009A25B3">
        <w:trPr>
          <w:trHeight w:val="20"/>
        </w:trPr>
        <w:tc>
          <w:tcPr>
            <w:tcW w:w="7381" w:type="dxa"/>
            <w:noWrap/>
          </w:tcPr>
          <w:p w14:paraId="18B74C56" w14:textId="67764DBB" w:rsidR="0010170B" w:rsidRPr="009A25B3" w:rsidRDefault="0010170B" w:rsidP="00C32C23">
            <w:pPr>
              <w:spacing w:after="0"/>
              <w:contextualSpacing/>
              <w:jc w:val="right"/>
              <w:rPr>
                <w:rFonts w:cs="Calibri"/>
                <w:b/>
                <w:bCs/>
                <w:sz w:val="20"/>
                <w:szCs w:val="20"/>
              </w:rPr>
            </w:pPr>
            <w:r w:rsidRPr="009A25B3">
              <w:rPr>
                <w:rFonts w:cs="Calibri"/>
                <w:b/>
                <w:bCs/>
                <w:sz w:val="20"/>
                <w:szCs w:val="20"/>
              </w:rPr>
              <w:t>Subtotal</w:t>
            </w:r>
          </w:p>
        </w:tc>
        <w:tc>
          <w:tcPr>
            <w:tcW w:w="1684" w:type="dxa"/>
            <w:noWrap/>
          </w:tcPr>
          <w:p w14:paraId="4AF83D35" w14:textId="7E68D22F" w:rsidR="0010170B" w:rsidRPr="009A25B3" w:rsidRDefault="00C32C23" w:rsidP="00C32C23">
            <w:pPr>
              <w:spacing w:after="0"/>
              <w:contextualSpacing/>
              <w:jc w:val="right"/>
              <w:rPr>
                <w:rFonts w:cs="Calibri"/>
                <w:b/>
                <w:bCs/>
                <w:sz w:val="20"/>
                <w:szCs w:val="20"/>
              </w:rPr>
            </w:pPr>
            <w:r w:rsidRPr="009A25B3">
              <w:rPr>
                <w:rFonts w:cs="Calibri"/>
                <w:b/>
                <w:bCs/>
                <w:sz w:val="20"/>
                <w:szCs w:val="20"/>
              </w:rPr>
              <w:t>/</w:t>
            </w:r>
            <w:r w:rsidR="00524F38" w:rsidRPr="009A25B3">
              <w:rPr>
                <w:rFonts w:cs="Calibri"/>
                <w:b/>
                <w:bCs/>
                <w:sz w:val="20"/>
                <w:szCs w:val="20"/>
              </w:rPr>
              <w:t>4</w:t>
            </w:r>
          </w:p>
        </w:tc>
      </w:tr>
      <w:tr w:rsidR="00DA2CB3" w:rsidRPr="009A25B3" w14:paraId="7AED7C8F" w14:textId="77777777" w:rsidTr="009A25B3">
        <w:trPr>
          <w:trHeight w:val="20"/>
        </w:trPr>
        <w:tc>
          <w:tcPr>
            <w:tcW w:w="9065" w:type="dxa"/>
            <w:gridSpan w:val="2"/>
            <w:shd w:val="clear" w:color="auto" w:fill="F3A7A4" w:themeFill="accent4"/>
            <w:noWrap/>
          </w:tcPr>
          <w:p w14:paraId="4B9DAC72" w14:textId="7E8FD91C" w:rsidR="00DA2CB3" w:rsidRPr="009A25B3" w:rsidRDefault="007D6C3B" w:rsidP="00FA2B3B">
            <w:pPr>
              <w:spacing w:after="0"/>
              <w:ind w:left="170" w:hanging="170"/>
              <w:rPr>
                <w:b/>
                <w:bCs/>
                <w:sz w:val="20"/>
                <w:szCs w:val="20"/>
              </w:rPr>
            </w:pPr>
            <w:r w:rsidRPr="009A25B3">
              <w:rPr>
                <w:b/>
                <w:bCs/>
                <w:sz w:val="20"/>
                <w:szCs w:val="20"/>
              </w:rPr>
              <w:t xml:space="preserve">Supporting </w:t>
            </w:r>
            <w:r w:rsidR="00E0281A" w:rsidRPr="009A25B3">
              <w:rPr>
                <w:b/>
                <w:bCs/>
                <w:sz w:val="20"/>
                <w:szCs w:val="20"/>
              </w:rPr>
              <w:t>e</w:t>
            </w:r>
            <w:r w:rsidRPr="009A25B3">
              <w:rPr>
                <w:b/>
                <w:bCs/>
                <w:sz w:val="20"/>
                <w:szCs w:val="20"/>
              </w:rPr>
              <w:t>vidence</w:t>
            </w:r>
          </w:p>
        </w:tc>
      </w:tr>
      <w:tr w:rsidR="00DA2CB3" w:rsidRPr="009A25B3" w14:paraId="250D5A95" w14:textId="77777777" w:rsidTr="009A25B3">
        <w:trPr>
          <w:trHeight w:val="20"/>
        </w:trPr>
        <w:tc>
          <w:tcPr>
            <w:tcW w:w="7381" w:type="dxa"/>
            <w:noWrap/>
          </w:tcPr>
          <w:p w14:paraId="03D0706A" w14:textId="0D5D0DDB" w:rsidR="00DA2CB3" w:rsidRPr="009A25B3" w:rsidRDefault="009D547E" w:rsidP="00FA2B3B">
            <w:pPr>
              <w:spacing w:after="0"/>
              <w:contextualSpacing/>
              <w:rPr>
                <w:rFonts w:cs="Calibri"/>
                <w:b/>
                <w:sz w:val="20"/>
                <w:szCs w:val="20"/>
              </w:rPr>
            </w:pPr>
            <w:r w:rsidRPr="009A25B3">
              <w:rPr>
                <w:rFonts w:cs="Calibri"/>
                <w:sz w:val="20"/>
                <w:szCs w:val="20"/>
              </w:rPr>
              <w:t>Provides detailed, relevant supporting evidence</w:t>
            </w:r>
          </w:p>
        </w:tc>
        <w:tc>
          <w:tcPr>
            <w:tcW w:w="1684" w:type="dxa"/>
            <w:vAlign w:val="center"/>
          </w:tcPr>
          <w:p w14:paraId="6E754CB9" w14:textId="6F890799" w:rsidR="00DA2CB3" w:rsidRPr="009A25B3" w:rsidRDefault="00524F38" w:rsidP="009A25B3">
            <w:pPr>
              <w:spacing w:after="0"/>
              <w:contextualSpacing/>
              <w:jc w:val="center"/>
              <w:rPr>
                <w:rFonts w:cs="Calibri"/>
                <w:sz w:val="20"/>
                <w:szCs w:val="20"/>
              </w:rPr>
            </w:pPr>
            <w:r w:rsidRPr="009A25B3">
              <w:rPr>
                <w:rFonts w:cs="Calibri"/>
                <w:sz w:val="20"/>
                <w:szCs w:val="20"/>
              </w:rPr>
              <w:t>5</w:t>
            </w:r>
            <w:r w:rsidR="00E30BD5" w:rsidRPr="009A25B3">
              <w:rPr>
                <w:rFonts w:cs="Calibri"/>
                <w:sz w:val="20"/>
                <w:szCs w:val="20"/>
              </w:rPr>
              <w:t>–</w:t>
            </w:r>
            <w:r w:rsidRPr="009A25B3">
              <w:rPr>
                <w:rFonts w:cs="Calibri"/>
                <w:sz w:val="20"/>
                <w:szCs w:val="20"/>
              </w:rPr>
              <w:t>6</w:t>
            </w:r>
          </w:p>
        </w:tc>
      </w:tr>
      <w:tr w:rsidR="007D6C3B" w:rsidRPr="009A25B3" w14:paraId="3F331D9D" w14:textId="77777777" w:rsidTr="009A25B3">
        <w:trPr>
          <w:trHeight w:val="20"/>
        </w:trPr>
        <w:tc>
          <w:tcPr>
            <w:tcW w:w="7381" w:type="dxa"/>
            <w:noWrap/>
          </w:tcPr>
          <w:p w14:paraId="46355EA7" w14:textId="54AD3611" w:rsidR="007D6C3B" w:rsidRPr="009A25B3" w:rsidRDefault="009D547E" w:rsidP="00FA2B3B">
            <w:pPr>
              <w:spacing w:after="0"/>
              <w:contextualSpacing/>
              <w:rPr>
                <w:rFonts w:cs="Calibri"/>
                <w:b/>
                <w:bCs/>
                <w:sz w:val="20"/>
                <w:szCs w:val="20"/>
              </w:rPr>
            </w:pPr>
            <w:r w:rsidRPr="009A25B3">
              <w:rPr>
                <w:rFonts w:cs="Calibri"/>
                <w:bCs/>
                <w:sz w:val="20"/>
                <w:szCs w:val="20"/>
              </w:rPr>
              <w:t>Provides some relevant supporting evidence</w:t>
            </w:r>
          </w:p>
        </w:tc>
        <w:tc>
          <w:tcPr>
            <w:tcW w:w="1684" w:type="dxa"/>
            <w:vAlign w:val="center"/>
          </w:tcPr>
          <w:p w14:paraId="087D04F0" w14:textId="76F55F4E" w:rsidR="007D6C3B" w:rsidRPr="009A25B3" w:rsidRDefault="00524F38" w:rsidP="009A25B3">
            <w:pPr>
              <w:spacing w:after="0"/>
              <w:contextualSpacing/>
              <w:jc w:val="center"/>
              <w:rPr>
                <w:rFonts w:cs="Calibri"/>
                <w:sz w:val="20"/>
                <w:szCs w:val="20"/>
              </w:rPr>
            </w:pPr>
            <w:r w:rsidRPr="009A25B3">
              <w:rPr>
                <w:rFonts w:cs="Calibri"/>
                <w:sz w:val="20"/>
                <w:szCs w:val="20"/>
              </w:rPr>
              <w:t>3</w:t>
            </w:r>
            <w:r w:rsidR="00E30BD5" w:rsidRPr="009A25B3">
              <w:rPr>
                <w:rFonts w:cs="Calibri"/>
                <w:sz w:val="20"/>
                <w:szCs w:val="20"/>
              </w:rPr>
              <w:t>–</w:t>
            </w:r>
            <w:r w:rsidRPr="009A25B3">
              <w:rPr>
                <w:rFonts w:cs="Calibri"/>
                <w:sz w:val="20"/>
                <w:szCs w:val="20"/>
              </w:rPr>
              <w:t>4</w:t>
            </w:r>
          </w:p>
        </w:tc>
      </w:tr>
      <w:tr w:rsidR="007D6C3B" w:rsidRPr="009A25B3" w14:paraId="762887B2" w14:textId="77777777" w:rsidTr="009A25B3">
        <w:trPr>
          <w:trHeight w:val="20"/>
        </w:trPr>
        <w:tc>
          <w:tcPr>
            <w:tcW w:w="7381" w:type="dxa"/>
            <w:noWrap/>
          </w:tcPr>
          <w:p w14:paraId="12134216" w14:textId="2E33D1AB" w:rsidR="007D6C3B" w:rsidRPr="009A25B3" w:rsidRDefault="00C96AF4" w:rsidP="00C96AF4">
            <w:pPr>
              <w:spacing w:after="0"/>
              <w:contextualSpacing/>
              <w:rPr>
                <w:rFonts w:cs="Calibri"/>
                <w:b/>
                <w:bCs/>
                <w:sz w:val="20"/>
                <w:szCs w:val="20"/>
              </w:rPr>
            </w:pPr>
            <w:r w:rsidRPr="009A25B3">
              <w:rPr>
                <w:rFonts w:cs="Calibri"/>
                <w:bCs/>
                <w:sz w:val="20"/>
                <w:szCs w:val="20"/>
              </w:rPr>
              <w:t>Provides limited supporting evidence</w:t>
            </w:r>
          </w:p>
        </w:tc>
        <w:tc>
          <w:tcPr>
            <w:tcW w:w="1684" w:type="dxa"/>
            <w:vAlign w:val="center"/>
          </w:tcPr>
          <w:p w14:paraId="07DAF653" w14:textId="3E5634BD" w:rsidR="007D6C3B" w:rsidRPr="009A25B3" w:rsidRDefault="007D6C3B" w:rsidP="009A25B3">
            <w:pPr>
              <w:spacing w:after="0"/>
              <w:contextualSpacing/>
              <w:jc w:val="center"/>
              <w:rPr>
                <w:rFonts w:cs="Calibri"/>
                <w:sz w:val="20"/>
                <w:szCs w:val="20"/>
              </w:rPr>
            </w:pPr>
            <w:r w:rsidRPr="009A25B3">
              <w:rPr>
                <w:rFonts w:cs="Calibri"/>
                <w:sz w:val="20"/>
                <w:szCs w:val="20"/>
              </w:rPr>
              <w:t>1</w:t>
            </w:r>
            <w:r w:rsidR="00E30BD5" w:rsidRPr="009A25B3">
              <w:rPr>
                <w:rFonts w:cs="Calibri"/>
                <w:sz w:val="20"/>
                <w:szCs w:val="20"/>
              </w:rPr>
              <w:t>–</w:t>
            </w:r>
            <w:r w:rsidR="00524F38" w:rsidRPr="009A25B3">
              <w:rPr>
                <w:rFonts w:cs="Calibri"/>
                <w:sz w:val="20"/>
                <w:szCs w:val="20"/>
              </w:rPr>
              <w:t>2</w:t>
            </w:r>
          </w:p>
        </w:tc>
      </w:tr>
      <w:tr w:rsidR="00DA2CB3" w:rsidRPr="009A25B3" w14:paraId="2F468CA5" w14:textId="77777777" w:rsidTr="009A25B3">
        <w:trPr>
          <w:trHeight w:val="20"/>
        </w:trPr>
        <w:tc>
          <w:tcPr>
            <w:tcW w:w="7381" w:type="dxa"/>
            <w:noWrap/>
          </w:tcPr>
          <w:p w14:paraId="0C58C5E5" w14:textId="3E8DAAD8" w:rsidR="00DA2CB3" w:rsidRPr="009A25B3" w:rsidRDefault="007D6C3B" w:rsidP="00C32C23">
            <w:pPr>
              <w:spacing w:after="0"/>
              <w:contextualSpacing/>
              <w:jc w:val="right"/>
              <w:rPr>
                <w:rFonts w:cs="Calibri"/>
                <w:b/>
                <w:sz w:val="20"/>
                <w:szCs w:val="20"/>
              </w:rPr>
            </w:pPr>
            <w:r w:rsidRPr="009A25B3">
              <w:rPr>
                <w:rFonts w:cs="Calibri"/>
                <w:b/>
                <w:sz w:val="20"/>
                <w:szCs w:val="20"/>
              </w:rPr>
              <w:t>Subtotal</w:t>
            </w:r>
          </w:p>
        </w:tc>
        <w:tc>
          <w:tcPr>
            <w:tcW w:w="1684" w:type="dxa"/>
            <w:noWrap/>
          </w:tcPr>
          <w:p w14:paraId="44ACABC5" w14:textId="3CAE92A9" w:rsidR="00DA2CB3" w:rsidRPr="009A25B3" w:rsidRDefault="00C32C23" w:rsidP="00C32C23">
            <w:pPr>
              <w:spacing w:after="0"/>
              <w:contextualSpacing/>
              <w:jc w:val="right"/>
              <w:rPr>
                <w:rFonts w:cs="Calibri"/>
                <w:b/>
                <w:sz w:val="20"/>
                <w:szCs w:val="20"/>
              </w:rPr>
            </w:pPr>
            <w:r w:rsidRPr="009A25B3">
              <w:rPr>
                <w:rFonts w:cs="Calibri"/>
                <w:b/>
                <w:sz w:val="20"/>
                <w:szCs w:val="20"/>
              </w:rPr>
              <w:t>/</w:t>
            </w:r>
            <w:r w:rsidR="00524F38" w:rsidRPr="009A25B3">
              <w:rPr>
                <w:rFonts w:cs="Calibri"/>
                <w:b/>
                <w:sz w:val="20"/>
                <w:szCs w:val="20"/>
              </w:rPr>
              <w:t>6</w:t>
            </w:r>
          </w:p>
        </w:tc>
      </w:tr>
      <w:tr w:rsidR="003318F6" w:rsidRPr="009A25B3" w14:paraId="2BBAE495" w14:textId="77777777" w:rsidTr="009A25B3">
        <w:trPr>
          <w:trHeight w:val="20"/>
        </w:trPr>
        <w:tc>
          <w:tcPr>
            <w:tcW w:w="7381" w:type="dxa"/>
            <w:shd w:val="clear" w:color="auto" w:fill="F9D3D1" w:themeFill="accent5"/>
            <w:noWrap/>
          </w:tcPr>
          <w:p w14:paraId="5262F723" w14:textId="7BE97A6D" w:rsidR="003318F6" w:rsidRPr="009A25B3" w:rsidRDefault="003318F6" w:rsidP="00C32C23">
            <w:pPr>
              <w:pBdr>
                <w:top w:val="nil"/>
                <w:left w:val="nil"/>
                <w:bottom w:val="nil"/>
                <w:between w:val="nil"/>
                <w:bar w:val="nil"/>
              </w:pBdr>
              <w:spacing w:after="0"/>
              <w:jc w:val="right"/>
              <w:rPr>
                <w:rFonts w:cs="Calibri"/>
                <w:b/>
                <w:bCs/>
                <w:sz w:val="20"/>
                <w:szCs w:val="20"/>
              </w:rPr>
            </w:pPr>
            <w:r w:rsidRPr="009A25B3">
              <w:rPr>
                <w:rFonts w:cs="Calibri"/>
                <w:b/>
                <w:bCs/>
                <w:sz w:val="20"/>
                <w:szCs w:val="20"/>
              </w:rPr>
              <w:t xml:space="preserve">Team </w:t>
            </w:r>
            <w:r w:rsidR="00E0281A" w:rsidRPr="009A25B3">
              <w:rPr>
                <w:rFonts w:cs="Calibri"/>
                <w:b/>
                <w:bCs/>
                <w:sz w:val="20"/>
                <w:szCs w:val="20"/>
              </w:rPr>
              <w:t>p</w:t>
            </w:r>
            <w:r w:rsidRPr="009A25B3">
              <w:rPr>
                <w:rFonts w:cs="Calibri"/>
                <w:b/>
                <w:bCs/>
                <w:sz w:val="20"/>
                <w:szCs w:val="20"/>
              </w:rPr>
              <w:t xml:space="preserve">erformance </w:t>
            </w:r>
            <w:r w:rsidR="00E0281A" w:rsidRPr="009A25B3">
              <w:rPr>
                <w:rFonts w:cs="Calibri"/>
                <w:b/>
                <w:bCs/>
                <w:sz w:val="20"/>
                <w:szCs w:val="20"/>
              </w:rPr>
              <w:t>d</w:t>
            </w:r>
            <w:r w:rsidRPr="009A25B3">
              <w:rPr>
                <w:rFonts w:cs="Calibri"/>
                <w:b/>
                <w:bCs/>
                <w:sz w:val="20"/>
                <w:szCs w:val="20"/>
              </w:rPr>
              <w:t xml:space="preserve">ebate </w:t>
            </w:r>
            <w:r w:rsidR="00E0281A" w:rsidRPr="009A25B3">
              <w:rPr>
                <w:rFonts w:cs="Calibri"/>
                <w:b/>
                <w:bCs/>
                <w:sz w:val="20"/>
                <w:szCs w:val="20"/>
              </w:rPr>
              <w:t>t</w:t>
            </w:r>
            <w:r w:rsidRPr="009A25B3">
              <w:rPr>
                <w:rFonts w:cs="Calibri"/>
                <w:b/>
                <w:bCs/>
                <w:sz w:val="20"/>
                <w:szCs w:val="20"/>
              </w:rPr>
              <w:t>otal</w:t>
            </w:r>
          </w:p>
        </w:tc>
        <w:tc>
          <w:tcPr>
            <w:tcW w:w="1684" w:type="dxa"/>
            <w:shd w:val="clear" w:color="auto" w:fill="F9D3D1" w:themeFill="accent5"/>
            <w:noWrap/>
          </w:tcPr>
          <w:p w14:paraId="39AFE397" w14:textId="16545787" w:rsidR="003318F6" w:rsidRPr="009A25B3" w:rsidRDefault="00C32C23" w:rsidP="00C32C23">
            <w:pPr>
              <w:pBdr>
                <w:top w:val="nil"/>
                <w:left w:val="single" w:sz="4" w:space="4" w:color="E1231A"/>
                <w:bottom w:val="nil"/>
                <w:right w:val="nil"/>
                <w:between w:val="nil"/>
                <w:bar w:val="nil"/>
              </w:pBdr>
              <w:spacing w:after="0"/>
              <w:jc w:val="right"/>
              <w:rPr>
                <w:rFonts w:eastAsia="Calibri" w:cs="Calibri"/>
                <w:b/>
                <w:bCs/>
                <w:iCs/>
                <w:color w:val="000000"/>
                <w:sz w:val="20"/>
                <w:szCs w:val="20"/>
                <w:u w:color="000000"/>
                <w:bdr w:val="nil"/>
              </w:rPr>
            </w:pPr>
            <w:r w:rsidRPr="009A25B3">
              <w:rPr>
                <w:rFonts w:eastAsia="Calibri" w:cs="Calibri"/>
                <w:b/>
                <w:bCs/>
                <w:iCs/>
                <w:color w:val="000000"/>
                <w:sz w:val="20"/>
                <w:szCs w:val="20"/>
                <w:u w:color="000000"/>
                <w:bdr w:val="nil"/>
              </w:rPr>
              <w:t>/</w:t>
            </w:r>
            <w:r w:rsidR="003318F6" w:rsidRPr="009A25B3">
              <w:rPr>
                <w:rFonts w:eastAsia="Calibri" w:cs="Calibri"/>
                <w:b/>
                <w:bCs/>
                <w:iCs/>
                <w:color w:val="000000"/>
                <w:sz w:val="20"/>
                <w:szCs w:val="20"/>
                <w:u w:color="000000"/>
                <w:bdr w:val="nil"/>
              </w:rPr>
              <w:t>10</w:t>
            </w:r>
          </w:p>
        </w:tc>
      </w:tr>
    </w:tbl>
    <w:p w14:paraId="59EA72E5" w14:textId="58A2BECB" w:rsidR="00D72DED" w:rsidRPr="00D517FA" w:rsidRDefault="003F27B2" w:rsidP="00D517FA">
      <w:pPr>
        <w:spacing w:before="120" w:after="0"/>
        <w:rPr>
          <w:b/>
          <w:bCs/>
        </w:rPr>
      </w:pPr>
      <w:r w:rsidRPr="00D517FA">
        <w:rPr>
          <w:b/>
          <w:bCs/>
        </w:rPr>
        <w:t xml:space="preserve">Written </w:t>
      </w:r>
      <w:r w:rsidR="00F30E4E" w:rsidRPr="00D517FA">
        <w:rPr>
          <w:b/>
          <w:bCs/>
        </w:rPr>
        <w:t>r</w:t>
      </w:r>
      <w:r w:rsidRPr="00D517FA">
        <w:rPr>
          <w:b/>
          <w:bCs/>
        </w:rPr>
        <w:t>eflection</w:t>
      </w:r>
    </w:p>
    <w:tbl>
      <w:tblPr>
        <w:tblStyle w:val="SCSAP-10Table"/>
        <w:tblW w:w="5003" w:type="pct"/>
        <w:tblLayout w:type="fixed"/>
        <w:tblLook w:val="04A0" w:firstRow="1" w:lastRow="0" w:firstColumn="1" w:lastColumn="0" w:noHBand="0" w:noVBand="1"/>
      </w:tblPr>
      <w:tblGrid>
        <w:gridCol w:w="7366"/>
        <w:gridCol w:w="15"/>
        <w:gridCol w:w="1684"/>
      </w:tblGrid>
      <w:tr w:rsidR="003F27B2" w:rsidRPr="009A25B3" w14:paraId="57DDF527" w14:textId="77777777" w:rsidTr="009A25B3">
        <w:trPr>
          <w:cnfStyle w:val="100000000000" w:firstRow="1" w:lastRow="0" w:firstColumn="0" w:lastColumn="0" w:oddVBand="0" w:evenVBand="0" w:oddHBand="0" w:evenHBand="0" w:firstRowFirstColumn="0" w:firstRowLastColumn="0" w:lastRowFirstColumn="0" w:lastRowLastColumn="0"/>
          <w:trHeight w:val="20"/>
        </w:trPr>
        <w:tc>
          <w:tcPr>
            <w:tcW w:w="7366" w:type="dxa"/>
            <w:noWrap/>
          </w:tcPr>
          <w:p w14:paraId="6300FA5A" w14:textId="77777777" w:rsidR="003F27B2" w:rsidRPr="009A25B3" w:rsidRDefault="003F27B2" w:rsidP="00CE76C3">
            <w:pPr>
              <w:spacing w:after="0"/>
              <w:ind w:left="170" w:hanging="170"/>
              <w:rPr>
                <w:color w:val="FFFFFF" w:themeColor="background1"/>
                <w:sz w:val="20"/>
                <w:szCs w:val="20"/>
              </w:rPr>
            </w:pPr>
            <w:r w:rsidRPr="009A25B3">
              <w:rPr>
                <w:color w:val="FFFFFF" w:themeColor="background1"/>
                <w:sz w:val="20"/>
                <w:szCs w:val="20"/>
              </w:rPr>
              <w:t>Description</w:t>
            </w:r>
          </w:p>
        </w:tc>
        <w:tc>
          <w:tcPr>
            <w:tcW w:w="1699" w:type="dxa"/>
            <w:gridSpan w:val="2"/>
          </w:tcPr>
          <w:p w14:paraId="37912FA7" w14:textId="77777777" w:rsidR="003F27B2" w:rsidRPr="009A25B3" w:rsidRDefault="003F27B2" w:rsidP="00CE76C3">
            <w:pPr>
              <w:spacing w:after="0"/>
              <w:ind w:left="170" w:hanging="170"/>
              <w:jc w:val="center"/>
              <w:rPr>
                <w:bCs w:val="0"/>
                <w:color w:val="FFFFFF" w:themeColor="background1"/>
                <w:sz w:val="20"/>
                <w:szCs w:val="20"/>
              </w:rPr>
            </w:pPr>
            <w:r w:rsidRPr="009A25B3">
              <w:rPr>
                <w:color w:val="FFFFFF" w:themeColor="background1"/>
                <w:sz w:val="20"/>
                <w:szCs w:val="20"/>
              </w:rPr>
              <w:t>Marks</w:t>
            </w:r>
          </w:p>
        </w:tc>
      </w:tr>
      <w:tr w:rsidR="003F27B2" w:rsidRPr="009A25B3" w14:paraId="61EAD189" w14:textId="77777777" w:rsidTr="009A25B3">
        <w:trPr>
          <w:trHeight w:val="20"/>
        </w:trPr>
        <w:tc>
          <w:tcPr>
            <w:tcW w:w="9065" w:type="dxa"/>
            <w:gridSpan w:val="3"/>
            <w:shd w:val="clear" w:color="auto" w:fill="F3A7A4" w:themeFill="accent4"/>
            <w:noWrap/>
          </w:tcPr>
          <w:p w14:paraId="7912D10D" w14:textId="77777777" w:rsidR="003F27B2" w:rsidRPr="009A25B3" w:rsidRDefault="003F27B2" w:rsidP="00CE76C3">
            <w:pPr>
              <w:spacing w:after="0"/>
              <w:ind w:left="170" w:hanging="170"/>
              <w:rPr>
                <w:b/>
                <w:bCs/>
                <w:sz w:val="20"/>
                <w:szCs w:val="20"/>
              </w:rPr>
            </w:pPr>
            <w:r w:rsidRPr="009A25B3">
              <w:rPr>
                <w:b/>
                <w:bCs/>
                <w:sz w:val="20"/>
                <w:szCs w:val="20"/>
              </w:rPr>
              <w:t>Question 1: Usefulness and reliability of evidence</w:t>
            </w:r>
          </w:p>
        </w:tc>
      </w:tr>
      <w:tr w:rsidR="003F27B2" w:rsidRPr="009A25B3" w14:paraId="60160630" w14:textId="77777777" w:rsidTr="009A25B3">
        <w:trPr>
          <w:trHeight w:val="20"/>
        </w:trPr>
        <w:tc>
          <w:tcPr>
            <w:tcW w:w="7381" w:type="dxa"/>
            <w:gridSpan w:val="2"/>
            <w:noWrap/>
          </w:tcPr>
          <w:p w14:paraId="087571AE" w14:textId="77777777" w:rsidR="003F27B2" w:rsidRPr="009A25B3" w:rsidRDefault="003F27B2" w:rsidP="00CE76C3">
            <w:pPr>
              <w:spacing w:after="0"/>
              <w:contextualSpacing/>
              <w:rPr>
                <w:rFonts w:cs="Calibri"/>
                <w:b/>
                <w:sz w:val="20"/>
                <w:szCs w:val="20"/>
              </w:rPr>
            </w:pPr>
            <w:r w:rsidRPr="009A25B3">
              <w:rPr>
                <w:rFonts w:cs="Calibri"/>
                <w:sz w:val="20"/>
                <w:szCs w:val="20"/>
              </w:rPr>
              <w:t>Explains how the group selected useful and reliable evidence and how this was used to support the argument</w:t>
            </w:r>
          </w:p>
        </w:tc>
        <w:tc>
          <w:tcPr>
            <w:tcW w:w="1684" w:type="dxa"/>
            <w:noWrap/>
            <w:vAlign w:val="center"/>
          </w:tcPr>
          <w:p w14:paraId="1C96CBD2" w14:textId="77777777" w:rsidR="003F27B2" w:rsidRPr="009A25B3" w:rsidRDefault="003F27B2" w:rsidP="009A25B3">
            <w:pPr>
              <w:spacing w:after="0"/>
              <w:jc w:val="center"/>
              <w:rPr>
                <w:rFonts w:cs="Calibri"/>
                <w:sz w:val="20"/>
                <w:szCs w:val="20"/>
              </w:rPr>
            </w:pPr>
            <w:r w:rsidRPr="009A25B3">
              <w:rPr>
                <w:rFonts w:cs="Calibri"/>
                <w:sz w:val="20"/>
                <w:szCs w:val="20"/>
              </w:rPr>
              <w:t>5–6</w:t>
            </w:r>
          </w:p>
        </w:tc>
      </w:tr>
      <w:tr w:rsidR="003F27B2" w:rsidRPr="009A25B3" w14:paraId="3CAA9BA4" w14:textId="77777777" w:rsidTr="009A25B3">
        <w:trPr>
          <w:trHeight w:val="20"/>
        </w:trPr>
        <w:tc>
          <w:tcPr>
            <w:tcW w:w="7381" w:type="dxa"/>
            <w:gridSpan w:val="2"/>
            <w:noWrap/>
          </w:tcPr>
          <w:p w14:paraId="47F8438B" w14:textId="77777777" w:rsidR="003F27B2" w:rsidRPr="009A25B3" w:rsidRDefault="003F27B2" w:rsidP="00CE76C3">
            <w:pPr>
              <w:spacing w:after="0"/>
              <w:contextualSpacing/>
              <w:rPr>
                <w:rFonts w:cs="Calibri"/>
                <w:b/>
                <w:sz w:val="20"/>
                <w:szCs w:val="20"/>
              </w:rPr>
            </w:pPr>
            <w:r w:rsidRPr="009A25B3">
              <w:rPr>
                <w:rFonts w:cs="Calibri"/>
                <w:sz w:val="20"/>
                <w:szCs w:val="20"/>
              </w:rPr>
              <w:t>Describes ways in which the usefulness and/or reliability of evidence can be determined</w:t>
            </w:r>
          </w:p>
        </w:tc>
        <w:tc>
          <w:tcPr>
            <w:tcW w:w="1684" w:type="dxa"/>
            <w:noWrap/>
            <w:vAlign w:val="center"/>
          </w:tcPr>
          <w:p w14:paraId="1A43F8C0" w14:textId="77777777" w:rsidR="003F27B2" w:rsidRPr="009A25B3" w:rsidRDefault="003F27B2" w:rsidP="009A25B3">
            <w:pPr>
              <w:spacing w:after="0"/>
              <w:jc w:val="center"/>
              <w:rPr>
                <w:rFonts w:cs="Calibri"/>
                <w:sz w:val="20"/>
                <w:szCs w:val="20"/>
              </w:rPr>
            </w:pPr>
            <w:r w:rsidRPr="009A25B3">
              <w:rPr>
                <w:rFonts w:cs="Calibri"/>
                <w:sz w:val="20"/>
                <w:szCs w:val="20"/>
              </w:rPr>
              <w:t>3–4</w:t>
            </w:r>
          </w:p>
        </w:tc>
      </w:tr>
      <w:tr w:rsidR="003F27B2" w:rsidRPr="009A25B3" w14:paraId="7C34EDEA" w14:textId="77777777" w:rsidTr="009A25B3">
        <w:trPr>
          <w:trHeight w:val="20"/>
        </w:trPr>
        <w:tc>
          <w:tcPr>
            <w:tcW w:w="7381" w:type="dxa"/>
            <w:gridSpan w:val="2"/>
            <w:noWrap/>
          </w:tcPr>
          <w:p w14:paraId="7821BDC3" w14:textId="77777777" w:rsidR="003F27B2" w:rsidRPr="009A25B3" w:rsidRDefault="003F27B2" w:rsidP="00CE76C3">
            <w:pPr>
              <w:spacing w:after="0"/>
              <w:contextualSpacing/>
              <w:rPr>
                <w:rFonts w:cs="Calibri"/>
                <w:b/>
                <w:sz w:val="20"/>
                <w:szCs w:val="20"/>
              </w:rPr>
            </w:pPr>
            <w:r w:rsidRPr="009A25B3">
              <w:rPr>
                <w:rFonts w:cs="Calibri"/>
                <w:sz w:val="20"/>
                <w:szCs w:val="20"/>
              </w:rPr>
              <w:t>Makes a statement about the usefulness and/or reliability of evidence collected</w:t>
            </w:r>
          </w:p>
        </w:tc>
        <w:tc>
          <w:tcPr>
            <w:tcW w:w="1684" w:type="dxa"/>
            <w:noWrap/>
            <w:vAlign w:val="center"/>
          </w:tcPr>
          <w:p w14:paraId="4179E437" w14:textId="77777777" w:rsidR="003F27B2" w:rsidRPr="009A25B3" w:rsidRDefault="003F27B2" w:rsidP="009A25B3">
            <w:pPr>
              <w:spacing w:after="0"/>
              <w:jc w:val="center"/>
              <w:rPr>
                <w:rFonts w:cs="Calibri"/>
                <w:sz w:val="20"/>
                <w:szCs w:val="20"/>
              </w:rPr>
            </w:pPr>
            <w:r w:rsidRPr="009A25B3">
              <w:rPr>
                <w:rFonts w:cs="Calibri"/>
                <w:sz w:val="20"/>
                <w:szCs w:val="20"/>
              </w:rPr>
              <w:t>1–2</w:t>
            </w:r>
          </w:p>
        </w:tc>
      </w:tr>
      <w:tr w:rsidR="003F27B2" w:rsidRPr="009A25B3" w14:paraId="2DE66C1F" w14:textId="77777777" w:rsidTr="009A25B3">
        <w:trPr>
          <w:trHeight w:val="20"/>
        </w:trPr>
        <w:tc>
          <w:tcPr>
            <w:tcW w:w="7381" w:type="dxa"/>
            <w:gridSpan w:val="2"/>
            <w:noWrap/>
          </w:tcPr>
          <w:p w14:paraId="15982558" w14:textId="77777777" w:rsidR="003F27B2" w:rsidRPr="009A25B3" w:rsidRDefault="003F27B2" w:rsidP="00CE76C3">
            <w:pPr>
              <w:spacing w:after="0"/>
              <w:contextualSpacing/>
              <w:jc w:val="right"/>
              <w:rPr>
                <w:rFonts w:cs="Calibri"/>
                <w:b/>
                <w:sz w:val="20"/>
                <w:szCs w:val="20"/>
              </w:rPr>
            </w:pPr>
            <w:r w:rsidRPr="009A25B3">
              <w:rPr>
                <w:rFonts w:cs="Calibri"/>
                <w:b/>
                <w:sz w:val="20"/>
                <w:szCs w:val="20"/>
              </w:rPr>
              <w:t>Subtotal</w:t>
            </w:r>
          </w:p>
        </w:tc>
        <w:tc>
          <w:tcPr>
            <w:tcW w:w="1684" w:type="dxa"/>
            <w:noWrap/>
          </w:tcPr>
          <w:p w14:paraId="08DD53D9" w14:textId="77777777" w:rsidR="003F27B2" w:rsidRPr="009A25B3" w:rsidRDefault="003F27B2" w:rsidP="00CE76C3">
            <w:pPr>
              <w:spacing w:after="0"/>
              <w:jc w:val="right"/>
              <w:rPr>
                <w:rFonts w:cs="Calibri"/>
                <w:b/>
                <w:sz w:val="20"/>
                <w:szCs w:val="20"/>
              </w:rPr>
            </w:pPr>
            <w:r w:rsidRPr="009A25B3">
              <w:rPr>
                <w:rFonts w:cs="Calibri"/>
                <w:b/>
                <w:sz w:val="20"/>
                <w:szCs w:val="20"/>
              </w:rPr>
              <w:t>/6</w:t>
            </w:r>
          </w:p>
        </w:tc>
      </w:tr>
      <w:tr w:rsidR="003F27B2" w:rsidRPr="009A25B3" w14:paraId="440C7034" w14:textId="77777777" w:rsidTr="009A25B3">
        <w:trPr>
          <w:trHeight w:val="283"/>
        </w:trPr>
        <w:tc>
          <w:tcPr>
            <w:tcW w:w="9065" w:type="dxa"/>
            <w:gridSpan w:val="3"/>
            <w:shd w:val="clear" w:color="auto" w:fill="F3A7A4" w:themeFill="accent4"/>
            <w:noWrap/>
          </w:tcPr>
          <w:p w14:paraId="7BCEB541" w14:textId="77777777" w:rsidR="003F27B2" w:rsidRPr="009A25B3" w:rsidRDefault="003F27B2" w:rsidP="00CE76C3">
            <w:pPr>
              <w:spacing w:after="0" w:line="240" w:lineRule="auto"/>
              <w:rPr>
                <w:sz w:val="20"/>
                <w:szCs w:val="20"/>
              </w:rPr>
            </w:pPr>
            <w:r w:rsidRPr="009A25B3">
              <w:rPr>
                <w:b/>
                <w:bCs/>
                <w:sz w:val="20"/>
                <w:szCs w:val="20"/>
              </w:rPr>
              <w:t xml:space="preserve">Question 2: </w:t>
            </w:r>
            <w:r w:rsidRPr="009A25B3">
              <w:rPr>
                <w:rFonts w:cs="Calibri"/>
                <w:b/>
                <w:bCs/>
                <w:sz w:val="20"/>
                <w:szCs w:val="20"/>
              </w:rPr>
              <w:t>Using evidence from the debate, describe one argument of your opposing team</w:t>
            </w:r>
          </w:p>
        </w:tc>
      </w:tr>
      <w:tr w:rsidR="003F27B2" w:rsidRPr="009A25B3" w14:paraId="25DBDC8A" w14:textId="77777777" w:rsidTr="009A25B3">
        <w:trPr>
          <w:trHeight w:val="20"/>
        </w:trPr>
        <w:tc>
          <w:tcPr>
            <w:tcW w:w="7381" w:type="dxa"/>
            <w:gridSpan w:val="2"/>
            <w:noWrap/>
          </w:tcPr>
          <w:p w14:paraId="03A9E160" w14:textId="45171EA4" w:rsidR="003F27B2" w:rsidRPr="009A25B3" w:rsidRDefault="00E53B5D" w:rsidP="00CE76C3">
            <w:pPr>
              <w:spacing w:after="0"/>
              <w:contextualSpacing/>
              <w:rPr>
                <w:rFonts w:cs="Calibri"/>
                <w:b/>
                <w:sz w:val="20"/>
                <w:szCs w:val="20"/>
              </w:rPr>
            </w:pPr>
            <w:r w:rsidRPr="009A25B3">
              <w:rPr>
                <w:rFonts w:cs="Calibri"/>
                <w:sz w:val="20"/>
                <w:szCs w:val="20"/>
              </w:rPr>
              <w:t>Describes</w:t>
            </w:r>
            <w:r w:rsidR="003F27B2" w:rsidRPr="009A25B3">
              <w:rPr>
                <w:rFonts w:cs="Calibri"/>
                <w:sz w:val="20"/>
                <w:szCs w:val="20"/>
              </w:rPr>
              <w:t xml:space="preserve"> one of the arguments of the opposing team using relevant evidence</w:t>
            </w:r>
          </w:p>
        </w:tc>
        <w:tc>
          <w:tcPr>
            <w:tcW w:w="1684" w:type="dxa"/>
            <w:noWrap/>
            <w:vAlign w:val="center"/>
          </w:tcPr>
          <w:p w14:paraId="2737E1BD" w14:textId="77777777" w:rsidR="003F27B2" w:rsidRPr="009A25B3" w:rsidRDefault="003F27B2" w:rsidP="009A25B3">
            <w:pPr>
              <w:spacing w:after="0"/>
              <w:jc w:val="center"/>
              <w:rPr>
                <w:rFonts w:cs="Calibri"/>
                <w:sz w:val="20"/>
                <w:szCs w:val="20"/>
              </w:rPr>
            </w:pPr>
            <w:r w:rsidRPr="009A25B3">
              <w:rPr>
                <w:rFonts w:cs="Calibri"/>
                <w:sz w:val="20"/>
                <w:szCs w:val="20"/>
              </w:rPr>
              <w:t>3</w:t>
            </w:r>
          </w:p>
        </w:tc>
      </w:tr>
      <w:tr w:rsidR="003F27B2" w:rsidRPr="009A25B3" w14:paraId="1BD29806" w14:textId="77777777" w:rsidTr="009A25B3">
        <w:trPr>
          <w:trHeight w:val="20"/>
        </w:trPr>
        <w:tc>
          <w:tcPr>
            <w:tcW w:w="7381" w:type="dxa"/>
            <w:gridSpan w:val="2"/>
            <w:noWrap/>
          </w:tcPr>
          <w:p w14:paraId="7EA85B8B" w14:textId="77777777" w:rsidR="003F27B2" w:rsidRPr="009A25B3" w:rsidRDefault="003F27B2" w:rsidP="00CE76C3">
            <w:pPr>
              <w:spacing w:after="0"/>
              <w:contextualSpacing/>
              <w:rPr>
                <w:rFonts w:cs="Calibri"/>
                <w:b/>
                <w:sz w:val="20"/>
                <w:szCs w:val="20"/>
              </w:rPr>
            </w:pPr>
            <w:r w:rsidRPr="009A25B3">
              <w:rPr>
                <w:rFonts w:cs="Calibri"/>
                <w:sz w:val="20"/>
                <w:szCs w:val="20"/>
              </w:rPr>
              <w:t>Outlines one of the arguments of the opposing team using minimal evidence</w:t>
            </w:r>
          </w:p>
        </w:tc>
        <w:tc>
          <w:tcPr>
            <w:tcW w:w="1684" w:type="dxa"/>
            <w:noWrap/>
            <w:vAlign w:val="center"/>
          </w:tcPr>
          <w:p w14:paraId="1BCCD34B" w14:textId="77777777" w:rsidR="003F27B2" w:rsidRPr="009A25B3" w:rsidRDefault="003F27B2" w:rsidP="009A25B3">
            <w:pPr>
              <w:spacing w:after="0"/>
              <w:jc w:val="center"/>
              <w:rPr>
                <w:rFonts w:cs="Calibri"/>
                <w:sz w:val="20"/>
                <w:szCs w:val="20"/>
              </w:rPr>
            </w:pPr>
            <w:r w:rsidRPr="009A25B3">
              <w:rPr>
                <w:rFonts w:cs="Calibri"/>
                <w:sz w:val="20"/>
                <w:szCs w:val="20"/>
              </w:rPr>
              <w:t>2</w:t>
            </w:r>
          </w:p>
        </w:tc>
      </w:tr>
      <w:tr w:rsidR="003F27B2" w:rsidRPr="009A25B3" w14:paraId="2E7EFB1A" w14:textId="77777777" w:rsidTr="009A25B3">
        <w:trPr>
          <w:trHeight w:val="20"/>
        </w:trPr>
        <w:tc>
          <w:tcPr>
            <w:tcW w:w="7381" w:type="dxa"/>
            <w:gridSpan w:val="2"/>
            <w:noWrap/>
          </w:tcPr>
          <w:p w14:paraId="791EE55C" w14:textId="77777777" w:rsidR="003F27B2" w:rsidRPr="009A25B3" w:rsidRDefault="003F27B2" w:rsidP="00CE76C3">
            <w:pPr>
              <w:spacing w:after="0"/>
              <w:contextualSpacing/>
              <w:rPr>
                <w:rFonts w:cs="Calibri"/>
                <w:b/>
                <w:sz w:val="20"/>
                <w:szCs w:val="20"/>
              </w:rPr>
            </w:pPr>
            <w:r w:rsidRPr="009A25B3">
              <w:rPr>
                <w:rFonts w:cs="Calibri"/>
                <w:sz w:val="20"/>
                <w:szCs w:val="20"/>
              </w:rPr>
              <w:t>Provides a statement regarding one of the arguments of the opposing team</w:t>
            </w:r>
          </w:p>
        </w:tc>
        <w:tc>
          <w:tcPr>
            <w:tcW w:w="1684" w:type="dxa"/>
            <w:noWrap/>
            <w:vAlign w:val="center"/>
          </w:tcPr>
          <w:p w14:paraId="3151E9B1" w14:textId="77777777" w:rsidR="003F27B2" w:rsidRPr="009A25B3" w:rsidRDefault="003F27B2" w:rsidP="009A25B3">
            <w:pPr>
              <w:spacing w:after="0"/>
              <w:jc w:val="center"/>
              <w:rPr>
                <w:rFonts w:cs="Calibri"/>
                <w:sz w:val="20"/>
                <w:szCs w:val="20"/>
              </w:rPr>
            </w:pPr>
            <w:r w:rsidRPr="009A25B3">
              <w:rPr>
                <w:rFonts w:cs="Calibri"/>
                <w:sz w:val="20"/>
                <w:szCs w:val="20"/>
              </w:rPr>
              <w:t>1</w:t>
            </w:r>
          </w:p>
        </w:tc>
      </w:tr>
      <w:tr w:rsidR="003F27B2" w:rsidRPr="009A25B3" w14:paraId="2D667A22" w14:textId="77777777" w:rsidTr="009A25B3">
        <w:trPr>
          <w:trHeight w:val="20"/>
        </w:trPr>
        <w:tc>
          <w:tcPr>
            <w:tcW w:w="7381" w:type="dxa"/>
            <w:gridSpan w:val="2"/>
            <w:noWrap/>
          </w:tcPr>
          <w:p w14:paraId="5873D914" w14:textId="77777777" w:rsidR="003F27B2" w:rsidRPr="009A25B3" w:rsidRDefault="003F27B2" w:rsidP="00CE76C3">
            <w:pPr>
              <w:spacing w:after="0"/>
              <w:contextualSpacing/>
              <w:jc w:val="right"/>
              <w:rPr>
                <w:rFonts w:cs="Calibri"/>
                <w:b/>
                <w:bCs/>
                <w:sz w:val="20"/>
                <w:szCs w:val="20"/>
              </w:rPr>
            </w:pPr>
            <w:r w:rsidRPr="009A25B3">
              <w:rPr>
                <w:rFonts w:cs="Calibri"/>
                <w:b/>
                <w:bCs/>
                <w:sz w:val="20"/>
                <w:szCs w:val="20"/>
              </w:rPr>
              <w:t>Subtotal</w:t>
            </w:r>
          </w:p>
        </w:tc>
        <w:tc>
          <w:tcPr>
            <w:tcW w:w="1684" w:type="dxa"/>
            <w:noWrap/>
          </w:tcPr>
          <w:p w14:paraId="6F5BBCCA" w14:textId="37E26509" w:rsidR="003F27B2" w:rsidRPr="009A25B3" w:rsidRDefault="003F27B2" w:rsidP="00CE76C3">
            <w:pPr>
              <w:spacing w:after="0"/>
              <w:jc w:val="right"/>
              <w:rPr>
                <w:rFonts w:cs="Calibri"/>
                <w:b/>
                <w:bCs/>
                <w:sz w:val="20"/>
                <w:szCs w:val="20"/>
              </w:rPr>
            </w:pPr>
            <w:r w:rsidRPr="009A25B3">
              <w:rPr>
                <w:rFonts w:cs="Calibri"/>
                <w:b/>
                <w:bCs/>
                <w:sz w:val="20"/>
                <w:szCs w:val="20"/>
              </w:rPr>
              <w:t>/</w:t>
            </w:r>
            <w:r w:rsidR="00854BD4">
              <w:rPr>
                <w:rFonts w:cs="Calibri"/>
                <w:b/>
                <w:bCs/>
                <w:sz w:val="20"/>
                <w:szCs w:val="20"/>
              </w:rPr>
              <w:t>3</w:t>
            </w:r>
          </w:p>
        </w:tc>
      </w:tr>
      <w:tr w:rsidR="003F27B2" w:rsidRPr="009A25B3" w14:paraId="6DB0E19C" w14:textId="77777777" w:rsidTr="009A25B3">
        <w:trPr>
          <w:trHeight w:val="20"/>
        </w:trPr>
        <w:tc>
          <w:tcPr>
            <w:tcW w:w="9065" w:type="dxa"/>
            <w:gridSpan w:val="3"/>
            <w:shd w:val="clear" w:color="auto" w:fill="F3A7A4" w:themeFill="accent4"/>
            <w:noWrap/>
          </w:tcPr>
          <w:p w14:paraId="4F6841CB" w14:textId="77777777" w:rsidR="003F27B2" w:rsidRPr="009A25B3" w:rsidRDefault="003F27B2" w:rsidP="00CE76C3">
            <w:pPr>
              <w:pageBreakBefore/>
              <w:spacing w:after="0"/>
              <w:ind w:left="170" w:hanging="170"/>
              <w:rPr>
                <w:b/>
                <w:bCs/>
                <w:sz w:val="20"/>
                <w:szCs w:val="20"/>
              </w:rPr>
            </w:pPr>
            <w:r w:rsidRPr="009A25B3">
              <w:rPr>
                <w:b/>
                <w:bCs/>
                <w:sz w:val="20"/>
                <w:szCs w:val="20"/>
              </w:rPr>
              <w:lastRenderedPageBreak/>
              <w:t>Question 3: Position on another debate topic</w:t>
            </w:r>
          </w:p>
        </w:tc>
      </w:tr>
      <w:tr w:rsidR="003F27B2" w:rsidRPr="009A25B3" w14:paraId="4A6BA5C4" w14:textId="77777777" w:rsidTr="009A25B3">
        <w:trPr>
          <w:trHeight w:val="20"/>
        </w:trPr>
        <w:tc>
          <w:tcPr>
            <w:tcW w:w="7381" w:type="dxa"/>
            <w:gridSpan w:val="2"/>
            <w:noWrap/>
          </w:tcPr>
          <w:p w14:paraId="35CC07D9" w14:textId="77777777" w:rsidR="003F27B2" w:rsidRPr="009A25B3" w:rsidRDefault="003F27B2" w:rsidP="00CE76C3">
            <w:pPr>
              <w:spacing w:after="0"/>
              <w:contextualSpacing/>
              <w:rPr>
                <w:rFonts w:cs="Calibri"/>
                <w:b/>
                <w:sz w:val="20"/>
                <w:szCs w:val="20"/>
              </w:rPr>
            </w:pPr>
            <w:r w:rsidRPr="009A25B3">
              <w:rPr>
                <w:rFonts w:cs="Calibri"/>
                <w:sz w:val="20"/>
                <w:szCs w:val="20"/>
              </w:rPr>
              <w:t>Discusses personal position on another debate topic with reference to evidence for and/or against</w:t>
            </w:r>
          </w:p>
        </w:tc>
        <w:tc>
          <w:tcPr>
            <w:tcW w:w="1684" w:type="dxa"/>
            <w:noWrap/>
            <w:vAlign w:val="center"/>
          </w:tcPr>
          <w:p w14:paraId="6F55D224" w14:textId="77777777" w:rsidR="003F27B2" w:rsidRPr="009A25B3" w:rsidRDefault="003F27B2" w:rsidP="009A25B3">
            <w:pPr>
              <w:spacing w:after="0"/>
              <w:jc w:val="center"/>
              <w:rPr>
                <w:rFonts w:cs="Calibri"/>
                <w:sz w:val="20"/>
                <w:szCs w:val="20"/>
              </w:rPr>
            </w:pPr>
            <w:r w:rsidRPr="009A25B3">
              <w:rPr>
                <w:rFonts w:cs="Calibri"/>
                <w:sz w:val="20"/>
                <w:szCs w:val="20"/>
              </w:rPr>
              <w:t>4</w:t>
            </w:r>
          </w:p>
        </w:tc>
      </w:tr>
      <w:tr w:rsidR="003F27B2" w:rsidRPr="009A25B3" w14:paraId="20B41E42" w14:textId="77777777" w:rsidTr="009A25B3">
        <w:trPr>
          <w:trHeight w:val="20"/>
        </w:trPr>
        <w:tc>
          <w:tcPr>
            <w:tcW w:w="7381" w:type="dxa"/>
            <w:gridSpan w:val="2"/>
            <w:noWrap/>
          </w:tcPr>
          <w:p w14:paraId="1EC31F41" w14:textId="77777777" w:rsidR="003F27B2" w:rsidRPr="009A25B3" w:rsidRDefault="003F27B2" w:rsidP="00CE76C3">
            <w:pPr>
              <w:spacing w:after="0"/>
              <w:contextualSpacing/>
              <w:rPr>
                <w:rFonts w:cs="Calibri"/>
                <w:b/>
                <w:sz w:val="20"/>
                <w:szCs w:val="20"/>
              </w:rPr>
            </w:pPr>
            <w:r w:rsidRPr="009A25B3">
              <w:rPr>
                <w:rFonts w:cs="Calibri"/>
                <w:sz w:val="20"/>
                <w:szCs w:val="20"/>
              </w:rPr>
              <w:t>Explains personal position on another debate topic with reference to some evidence</w:t>
            </w:r>
          </w:p>
        </w:tc>
        <w:tc>
          <w:tcPr>
            <w:tcW w:w="1684" w:type="dxa"/>
            <w:noWrap/>
            <w:vAlign w:val="center"/>
          </w:tcPr>
          <w:p w14:paraId="3E92CC4B" w14:textId="77777777" w:rsidR="003F27B2" w:rsidRPr="009A25B3" w:rsidRDefault="003F27B2" w:rsidP="009A25B3">
            <w:pPr>
              <w:spacing w:after="0"/>
              <w:jc w:val="center"/>
              <w:rPr>
                <w:rFonts w:cs="Calibri"/>
                <w:sz w:val="20"/>
                <w:szCs w:val="20"/>
              </w:rPr>
            </w:pPr>
            <w:r w:rsidRPr="009A25B3">
              <w:rPr>
                <w:rFonts w:cs="Calibri"/>
                <w:sz w:val="20"/>
                <w:szCs w:val="20"/>
              </w:rPr>
              <w:t>3</w:t>
            </w:r>
          </w:p>
        </w:tc>
      </w:tr>
      <w:tr w:rsidR="003F27B2" w:rsidRPr="009A25B3" w14:paraId="4FDE52A9" w14:textId="77777777" w:rsidTr="009A25B3">
        <w:trPr>
          <w:trHeight w:val="20"/>
        </w:trPr>
        <w:tc>
          <w:tcPr>
            <w:tcW w:w="7381" w:type="dxa"/>
            <w:gridSpan w:val="2"/>
            <w:noWrap/>
          </w:tcPr>
          <w:p w14:paraId="38F9889E" w14:textId="77777777" w:rsidR="003F27B2" w:rsidRPr="009A25B3" w:rsidRDefault="003F27B2" w:rsidP="00CE76C3">
            <w:pPr>
              <w:spacing w:after="0"/>
              <w:rPr>
                <w:rFonts w:cs="Calibri"/>
                <w:b/>
                <w:sz w:val="20"/>
                <w:szCs w:val="20"/>
              </w:rPr>
            </w:pPr>
            <w:r w:rsidRPr="009A25B3">
              <w:rPr>
                <w:rFonts w:cs="Calibri"/>
                <w:sz w:val="20"/>
                <w:szCs w:val="20"/>
              </w:rPr>
              <w:t xml:space="preserve">Describes personal position of another debate topic </w:t>
            </w:r>
          </w:p>
        </w:tc>
        <w:tc>
          <w:tcPr>
            <w:tcW w:w="1684" w:type="dxa"/>
            <w:noWrap/>
            <w:vAlign w:val="center"/>
          </w:tcPr>
          <w:p w14:paraId="57FAE98B" w14:textId="77777777" w:rsidR="003F27B2" w:rsidRPr="009A25B3" w:rsidRDefault="003F27B2" w:rsidP="009A25B3">
            <w:pPr>
              <w:spacing w:after="0"/>
              <w:jc w:val="center"/>
              <w:rPr>
                <w:rFonts w:cs="Calibri"/>
                <w:sz w:val="20"/>
                <w:szCs w:val="20"/>
              </w:rPr>
            </w:pPr>
            <w:r w:rsidRPr="009A25B3">
              <w:rPr>
                <w:rFonts w:cs="Calibri"/>
                <w:sz w:val="20"/>
                <w:szCs w:val="20"/>
              </w:rPr>
              <w:t>2</w:t>
            </w:r>
          </w:p>
        </w:tc>
      </w:tr>
      <w:tr w:rsidR="003F27B2" w:rsidRPr="009A25B3" w14:paraId="30D33A75" w14:textId="77777777" w:rsidTr="009A25B3">
        <w:trPr>
          <w:trHeight w:val="20"/>
        </w:trPr>
        <w:tc>
          <w:tcPr>
            <w:tcW w:w="7381" w:type="dxa"/>
            <w:gridSpan w:val="2"/>
            <w:noWrap/>
          </w:tcPr>
          <w:p w14:paraId="1F15FD15" w14:textId="77777777" w:rsidR="003F27B2" w:rsidRPr="009A25B3" w:rsidRDefault="003F27B2" w:rsidP="00CE76C3">
            <w:pPr>
              <w:spacing w:after="0"/>
              <w:rPr>
                <w:rFonts w:cs="Times"/>
                <w:b/>
                <w:bCs/>
                <w:sz w:val="20"/>
                <w:szCs w:val="20"/>
              </w:rPr>
            </w:pPr>
            <w:r w:rsidRPr="009A25B3">
              <w:rPr>
                <w:rFonts w:cs="Times"/>
                <w:bCs/>
                <w:sz w:val="20"/>
                <w:szCs w:val="20"/>
              </w:rPr>
              <w:t>Makes a statement about another debate topic</w:t>
            </w:r>
          </w:p>
        </w:tc>
        <w:tc>
          <w:tcPr>
            <w:tcW w:w="1684" w:type="dxa"/>
            <w:noWrap/>
            <w:vAlign w:val="center"/>
          </w:tcPr>
          <w:p w14:paraId="299AC062" w14:textId="77777777" w:rsidR="003F27B2" w:rsidRPr="009A25B3" w:rsidRDefault="003F27B2" w:rsidP="009A25B3">
            <w:pPr>
              <w:spacing w:after="0"/>
              <w:jc w:val="center"/>
              <w:rPr>
                <w:rFonts w:cs="Calibri"/>
                <w:sz w:val="20"/>
                <w:szCs w:val="20"/>
              </w:rPr>
            </w:pPr>
            <w:r w:rsidRPr="009A25B3">
              <w:rPr>
                <w:rFonts w:cs="Calibri"/>
                <w:sz w:val="20"/>
                <w:szCs w:val="20"/>
              </w:rPr>
              <w:t>1</w:t>
            </w:r>
          </w:p>
        </w:tc>
      </w:tr>
      <w:tr w:rsidR="003F27B2" w:rsidRPr="009A25B3" w14:paraId="1C324A42" w14:textId="77777777" w:rsidTr="009A25B3">
        <w:trPr>
          <w:trHeight w:val="20"/>
        </w:trPr>
        <w:tc>
          <w:tcPr>
            <w:tcW w:w="7381" w:type="dxa"/>
            <w:gridSpan w:val="2"/>
            <w:noWrap/>
          </w:tcPr>
          <w:p w14:paraId="32765F97" w14:textId="77777777" w:rsidR="003F27B2" w:rsidRPr="009A25B3" w:rsidRDefault="003F27B2" w:rsidP="00CE76C3">
            <w:pPr>
              <w:spacing w:after="0"/>
              <w:jc w:val="right"/>
              <w:rPr>
                <w:rFonts w:cs="Times"/>
                <w:b/>
                <w:bCs/>
                <w:sz w:val="20"/>
                <w:szCs w:val="20"/>
              </w:rPr>
            </w:pPr>
            <w:r w:rsidRPr="009A25B3">
              <w:rPr>
                <w:rFonts w:cs="Times"/>
                <w:b/>
                <w:bCs/>
                <w:sz w:val="20"/>
                <w:szCs w:val="20"/>
              </w:rPr>
              <w:t>Subtotal</w:t>
            </w:r>
          </w:p>
        </w:tc>
        <w:tc>
          <w:tcPr>
            <w:tcW w:w="1684" w:type="dxa"/>
            <w:noWrap/>
          </w:tcPr>
          <w:p w14:paraId="023DE978" w14:textId="77777777" w:rsidR="003F27B2" w:rsidRPr="009A25B3" w:rsidRDefault="003F27B2" w:rsidP="00CE76C3">
            <w:pPr>
              <w:spacing w:after="0"/>
              <w:jc w:val="right"/>
              <w:rPr>
                <w:rFonts w:cs="Calibri"/>
                <w:b/>
                <w:bCs/>
                <w:sz w:val="20"/>
                <w:szCs w:val="20"/>
              </w:rPr>
            </w:pPr>
            <w:r w:rsidRPr="009A25B3">
              <w:rPr>
                <w:rFonts w:cs="Calibri"/>
                <w:b/>
                <w:bCs/>
                <w:sz w:val="20"/>
                <w:szCs w:val="20"/>
              </w:rPr>
              <w:t>/4</w:t>
            </w:r>
          </w:p>
        </w:tc>
      </w:tr>
      <w:tr w:rsidR="003F27B2" w:rsidRPr="009A25B3" w14:paraId="2B125DB0" w14:textId="77777777" w:rsidTr="009A25B3">
        <w:trPr>
          <w:trHeight w:val="20"/>
        </w:trPr>
        <w:tc>
          <w:tcPr>
            <w:tcW w:w="7381" w:type="dxa"/>
            <w:gridSpan w:val="2"/>
            <w:noWrap/>
          </w:tcPr>
          <w:p w14:paraId="50577927" w14:textId="77777777" w:rsidR="003F27B2" w:rsidRPr="009A25B3" w:rsidRDefault="003F27B2" w:rsidP="00CE76C3">
            <w:pPr>
              <w:spacing w:after="0"/>
              <w:jc w:val="right"/>
              <w:rPr>
                <w:rFonts w:cs="Times"/>
                <w:b/>
                <w:bCs/>
                <w:sz w:val="20"/>
                <w:szCs w:val="20"/>
              </w:rPr>
            </w:pPr>
            <w:r w:rsidRPr="009A25B3">
              <w:rPr>
                <w:rFonts w:cs="Times"/>
                <w:b/>
                <w:bCs/>
                <w:sz w:val="20"/>
                <w:szCs w:val="20"/>
              </w:rPr>
              <w:t>Written reflection total</w:t>
            </w:r>
          </w:p>
        </w:tc>
        <w:tc>
          <w:tcPr>
            <w:tcW w:w="1684" w:type="dxa"/>
            <w:noWrap/>
          </w:tcPr>
          <w:p w14:paraId="46CFC055" w14:textId="7FEFCB97" w:rsidR="003F27B2" w:rsidRPr="009A25B3" w:rsidRDefault="003F27B2" w:rsidP="00CE76C3">
            <w:pPr>
              <w:spacing w:after="0"/>
              <w:jc w:val="right"/>
              <w:rPr>
                <w:rFonts w:cs="Calibri"/>
                <w:b/>
                <w:bCs/>
                <w:sz w:val="20"/>
                <w:szCs w:val="20"/>
              </w:rPr>
            </w:pPr>
            <w:r w:rsidRPr="009A25B3">
              <w:rPr>
                <w:rFonts w:cs="Calibri"/>
                <w:b/>
                <w:bCs/>
                <w:sz w:val="20"/>
                <w:szCs w:val="20"/>
              </w:rPr>
              <w:t>/1</w:t>
            </w:r>
            <w:r w:rsidR="00854BD4">
              <w:rPr>
                <w:rFonts w:cs="Calibri"/>
                <w:b/>
                <w:bCs/>
                <w:sz w:val="20"/>
                <w:szCs w:val="20"/>
              </w:rPr>
              <w:t>3</w:t>
            </w:r>
          </w:p>
        </w:tc>
      </w:tr>
      <w:tr w:rsidR="003F27B2" w:rsidRPr="009A25B3" w14:paraId="4DA9D033" w14:textId="77777777" w:rsidTr="009A25B3">
        <w:trPr>
          <w:trHeight w:val="20"/>
        </w:trPr>
        <w:tc>
          <w:tcPr>
            <w:tcW w:w="7381" w:type="dxa"/>
            <w:gridSpan w:val="2"/>
            <w:shd w:val="clear" w:color="auto" w:fill="F9D3D1" w:themeFill="accent5"/>
            <w:noWrap/>
          </w:tcPr>
          <w:p w14:paraId="7AA0F67C" w14:textId="77777777" w:rsidR="003F27B2" w:rsidRPr="009A25B3" w:rsidRDefault="003F27B2" w:rsidP="00CE76C3">
            <w:pPr>
              <w:spacing w:after="0"/>
              <w:jc w:val="right"/>
              <w:rPr>
                <w:rFonts w:cs="Times"/>
                <w:b/>
                <w:bCs/>
                <w:sz w:val="20"/>
                <w:szCs w:val="20"/>
              </w:rPr>
            </w:pPr>
            <w:r w:rsidRPr="009A25B3">
              <w:rPr>
                <w:rFonts w:cs="Times"/>
                <w:b/>
                <w:bCs/>
                <w:sz w:val="20"/>
                <w:szCs w:val="20"/>
              </w:rPr>
              <w:t>Total</w:t>
            </w:r>
          </w:p>
        </w:tc>
        <w:tc>
          <w:tcPr>
            <w:tcW w:w="1684" w:type="dxa"/>
            <w:shd w:val="clear" w:color="auto" w:fill="F9D3D1" w:themeFill="accent5"/>
            <w:noWrap/>
          </w:tcPr>
          <w:p w14:paraId="0C1CF32E" w14:textId="6A79FF37" w:rsidR="003F27B2" w:rsidRPr="009A25B3" w:rsidRDefault="003F27B2" w:rsidP="00CE76C3">
            <w:pPr>
              <w:spacing w:after="0"/>
              <w:jc w:val="right"/>
              <w:rPr>
                <w:rFonts w:cs="Calibri"/>
                <w:b/>
                <w:bCs/>
                <w:sz w:val="20"/>
                <w:szCs w:val="20"/>
              </w:rPr>
            </w:pPr>
            <w:r w:rsidRPr="009A25B3">
              <w:rPr>
                <w:rFonts w:cs="Calibri"/>
                <w:b/>
                <w:bCs/>
                <w:sz w:val="20"/>
                <w:szCs w:val="20"/>
              </w:rPr>
              <w:t>/2</w:t>
            </w:r>
            <w:r w:rsidR="00854BD4">
              <w:rPr>
                <w:rFonts w:cs="Calibri"/>
                <w:b/>
                <w:bCs/>
                <w:sz w:val="20"/>
                <w:szCs w:val="20"/>
              </w:rPr>
              <w:t>3</w:t>
            </w:r>
          </w:p>
        </w:tc>
      </w:tr>
    </w:tbl>
    <w:p w14:paraId="360708AD" w14:textId="77777777" w:rsidR="00A5093A" w:rsidRDefault="00A5093A">
      <w:pPr>
        <w:spacing w:after="0" w:line="240" w:lineRule="auto"/>
        <w:sectPr w:rsidR="00A5093A" w:rsidSect="00F606D0">
          <w:footerReference w:type="default" r:id="rId84"/>
          <w:pgSz w:w="11906" w:h="16838" w:code="9"/>
          <w:pgMar w:top="1644" w:right="1418" w:bottom="1276" w:left="1418" w:header="680" w:footer="567" w:gutter="0"/>
          <w:cols w:space="708"/>
          <w:docGrid w:linePitch="360"/>
        </w:sectPr>
      </w:pPr>
    </w:p>
    <w:p w14:paraId="53AEED3D" w14:textId="3184B3BC" w:rsidR="00D201D9" w:rsidRPr="00D517FA" w:rsidRDefault="00D201D9" w:rsidP="00D517FA">
      <w:pPr>
        <w:pStyle w:val="SCSAPlainAppendixHeading1"/>
      </w:pPr>
      <w:bookmarkStart w:id="48" w:name="_Toc202859111"/>
      <w:bookmarkStart w:id="49" w:name="_Toc219202219"/>
      <w:r w:rsidRPr="00EA2773">
        <w:lastRenderedPageBreak/>
        <w:t>Acknowledgements</w:t>
      </w:r>
      <w:bookmarkEnd w:id="48"/>
      <w:bookmarkEnd w:id="49"/>
    </w:p>
    <w:p w14:paraId="7F7720AA" w14:textId="35E9B52A" w:rsidR="00D517FA" w:rsidRPr="00417E0B" w:rsidRDefault="00D517FA" w:rsidP="00417E0B">
      <w:r>
        <w:rPr>
          <w:rFonts w:cs="Calibri"/>
          <w:b/>
          <w:color w:val="000000"/>
          <w:lang w:val="en" w:eastAsia="zh-CN"/>
        </w:rPr>
        <w:t>Lesson 7</w:t>
      </w:r>
    </w:p>
    <w:p w14:paraId="182D0522" w14:textId="7EE69017" w:rsidR="00D517FA" w:rsidRPr="00D517FA" w:rsidRDefault="00D517FA" w:rsidP="00D517FA">
      <w:pPr>
        <w:tabs>
          <w:tab w:val="left" w:pos="2126"/>
        </w:tabs>
        <w:spacing w:after="200"/>
        <w:ind w:left="2126" w:hanging="2126"/>
        <w:rPr>
          <w:rFonts w:cs="Calibri"/>
          <w:color w:val="000000"/>
          <w:lang w:val="en" w:eastAsia="zh-CN"/>
        </w:rPr>
      </w:pPr>
      <w:r w:rsidRPr="00417E0B">
        <w:rPr>
          <w:rFonts w:cs="Calibri"/>
          <w:b/>
          <w:bCs/>
          <w:color w:val="000000"/>
          <w:lang w:val="en" w:eastAsia="zh-CN"/>
        </w:rPr>
        <w:t>Introduction table</w:t>
      </w:r>
      <w:r w:rsidRPr="00D517FA">
        <w:rPr>
          <w:rFonts w:cs="Calibri"/>
          <w:color w:val="000000"/>
          <w:lang w:val="en" w:eastAsia="zh-CN"/>
        </w:rPr>
        <w:tab/>
      </w:r>
      <w:r w:rsidRPr="00360D34">
        <w:rPr>
          <w:rFonts w:cs="Calibri"/>
          <w:color w:val="000000" w:themeColor="text1"/>
        </w:rPr>
        <w:t xml:space="preserve">Information from: Parliamentary Education Office. (n.d.). </w:t>
      </w:r>
      <w:r w:rsidRPr="00360D34">
        <w:rPr>
          <w:rFonts w:cs="Calibri"/>
          <w:i/>
          <w:iCs/>
          <w:color w:val="000000" w:themeColor="text1"/>
        </w:rPr>
        <w:t>Three Levels of Government: Governing Australia</w:t>
      </w:r>
      <w:r w:rsidRPr="00360D34">
        <w:rPr>
          <w:rFonts w:cs="Calibri"/>
          <w:color w:val="000000" w:themeColor="text1"/>
        </w:rPr>
        <w:t xml:space="preserve">. Retrieved April, 2025, from </w:t>
      </w:r>
      <w:hyperlink r:id="rId85" w:history="1">
        <w:r w:rsidRPr="00360D34">
          <w:rPr>
            <w:rStyle w:val="Hyperlink"/>
            <w:rFonts w:ascii="Calibri" w:hAnsi="Calibri" w:cs="Calibri"/>
          </w:rPr>
          <w:t>https://peo.gov.au/UNDERSTAND-OUR-PARLIAMENT/HOW-PARLIAMENT-WORKS/THREE-LEVELS-OF-GOVERNMENT/THREE-LEVELS-OF-GOVERNMENT-GOVERNING-AUSTRALIA</w:t>
        </w:r>
      </w:hyperlink>
    </w:p>
    <w:p w14:paraId="122AA812" w14:textId="77777777" w:rsidR="00D517FA" w:rsidRPr="00417E0B" w:rsidRDefault="00D517FA" w:rsidP="00417E0B">
      <w:r w:rsidRPr="00D517FA">
        <w:rPr>
          <w:rFonts w:cs="Calibri"/>
          <w:b/>
          <w:color w:val="000000"/>
          <w:lang w:val="en" w:eastAsia="zh-CN"/>
        </w:rPr>
        <w:t>Appendix A</w:t>
      </w:r>
    </w:p>
    <w:p w14:paraId="7CB991C2" w14:textId="56496C61" w:rsidR="00D517FA" w:rsidRPr="00360D34" w:rsidRDefault="00D517FA" w:rsidP="00D517FA">
      <w:pPr>
        <w:rPr>
          <w:rFonts w:cs="Calibri"/>
          <w:b/>
          <w:bCs/>
        </w:rPr>
      </w:pPr>
      <w:r w:rsidRPr="00360D34">
        <w:rPr>
          <w:rFonts w:cs="Calibri"/>
          <w:b/>
          <w:bCs/>
        </w:rPr>
        <w:t>Lesson 13 – Australia’s Health Care System</w:t>
      </w:r>
    </w:p>
    <w:p w14:paraId="3574BCF3" w14:textId="65A627B4" w:rsidR="00D517FA" w:rsidRDefault="00D517FA" w:rsidP="00D517FA">
      <w:pPr>
        <w:tabs>
          <w:tab w:val="left" w:pos="2126"/>
        </w:tabs>
        <w:spacing w:after="0"/>
        <w:ind w:left="2126" w:hanging="2126"/>
        <w:rPr>
          <w:rFonts w:cs="Calibri"/>
          <w:color w:val="000000"/>
          <w:lang w:eastAsia="zh-CN"/>
        </w:rPr>
      </w:pPr>
      <w:r w:rsidRPr="00D517FA">
        <w:rPr>
          <w:rFonts w:cs="Calibri"/>
          <w:color w:val="000000"/>
          <w:lang w:val="en" w:eastAsia="zh-CN"/>
        </w:rPr>
        <w:tab/>
      </w:r>
      <w:r w:rsidRPr="00D517FA">
        <w:rPr>
          <w:rFonts w:cs="Calibri"/>
          <w:color w:val="000000"/>
          <w:lang w:eastAsia="zh-CN"/>
        </w:rPr>
        <w:t xml:space="preserve">Australian Institute of Health and Welfare. (2020). [Pie charts showing the percentages of the funding of health services and the areas it is spent]. </w:t>
      </w:r>
      <w:r w:rsidRPr="00D517FA">
        <w:rPr>
          <w:rFonts w:cs="Calibri"/>
          <w:i/>
          <w:iCs/>
          <w:color w:val="000000"/>
          <w:lang w:eastAsia="zh-CN"/>
        </w:rPr>
        <w:t>Australia's Health 2020: In Brief</w:t>
      </w:r>
      <w:r w:rsidRPr="00D517FA">
        <w:rPr>
          <w:rFonts w:cs="Calibri"/>
          <w:color w:val="000000"/>
          <w:lang w:eastAsia="zh-CN"/>
        </w:rPr>
        <w:t xml:space="preserve"> (p. 36). Retrieved April, 2025, from </w:t>
      </w:r>
      <w:hyperlink r:id="rId86" w:history="1">
        <w:r w:rsidR="00C60942" w:rsidRPr="00F8483E">
          <w:rPr>
            <w:rStyle w:val="Hyperlink"/>
            <w:rFonts w:ascii="Calibri" w:hAnsi="Calibri" w:cs="Calibri"/>
            <w:lang w:eastAsia="zh-CN"/>
          </w:rPr>
          <w:t>https://www.aihw.gov.au/reports/australias-health/australias-health-2020-in-brief/summary</w:t>
        </w:r>
      </w:hyperlink>
      <w:r w:rsidR="00C60942">
        <w:rPr>
          <w:rFonts w:cs="Calibri"/>
          <w:color w:val="000000"/>
          <w:lang w:eastAsia="zh-CN"/>
        </w:rPr>
        <w:br/>
      </w:r>
      <w:r w:rsidR="00C60942" w:rsidRPr="00C60942">
        <w:rPr>
          <w:rFonts w:cs="Calibri"/>
          <w:color w:val="000000"/>
          <w:lang w:eastAsia="zh-CN"/>
        </w:rPr>
        <w:t xml:space="preserve">Used under a </w:t>
      </w:r>
      <w:hyperlink r:id="rId87" w:history="1">
        <w:r w:rsidR="00C60942" w:rsidRPr="00C60942">
          <w:rPr>
            <w:rStyle w:val="Hyperlink"/>
            <w:rFonts w:ascii="Calibri" w:hAnsi="Calibri" w:cs="Calibri"/>
            <w:lang w:eastAsia="zh-CN"/>
          </w:rPr>
          <w:t>Creative Commons Attribution 3.0 Australia licence</w:t>
        </w:r>
      </w:hyperlink>
      <w:r w:rsidR="00C60942" w:rsidRPr="00C60942">
        <w:rPr>
          <w:rFonts w:cs="Calibri"/>
          <w:color w:val="000000"/>
          <w:lang w:eastAsia="zh-CN"/>
        </w:rPr>
        <w:t>.</w:t>
      </w:r>
    </w:p>
    <w:p w14:paraId="266236A2" w14:textId="77777777" w:rsidR="00B870AC" w:rsidRPr="00D517FA" w:rsidRDefault="00B870AC" w:rsidP="00B870AC">
      <w:pPr>
        <w:tabs>
          <w:tab w:val="left" w:pos="2126"/>
        </w:tabs>
        <w:spacing w:after="0"/>
        <w:ind w:left="2126" w:hanging="2126"/>
        <w:rPr>
          <w:rFonts w:cs="Calibri"/>
          <w:color w:val="000000"/>
          <w:lang w:eastAsia="zh-CN"/>
        </w:rPr>
      </w:pPr>
    </w:p>
    <w:p w14:paraId="20D69C3A" w14:textId="77777777" w:rsidR="00B870AC" w:rsidRDefault="00B870AC" w:rsidP="00B870AC">
      <w:pPr>
        <w:sectPr w:rsidR="00B870AC" w:rsidSect="00B870AC">
          <w:footerReference w:type="default" r:id="rId88"/>
          <w:pgSz w:w="11906" w:h="16838" w:code="9"/>
          <w:pgMar w:top="1644" w:right="1418" w:bottom="1276" w:left="1418" w:header="680" w:footer="567" w:gutter="0"/>
          <w:cols w:space="708"/>
          <w:docGrid w:linePitch="360"/>
        </w:sectPr>
      </w:pPr>
    </w:p>
    <w:p w14:paraId="61250300" w14:textId="4DC6ED0B" w:rsidR="004155B4" w:rsidRDefault="004155B4"/>
    <w:p w14:paraId="04B35793" w14:textId="77777777" w:rsidR="00A5093A" w:rsidRDefault="00A5093A"/>
    <w:p w14:paraId="0E1125F7" w14:textId="77777777" w:rsidR="00A5093A" w:rsidRDefault="00A5093A">
      <w:pPr>
        <w:pStyle w:val="ListParagraph"/>
        <w:numPr>
          <w:ilvl w:val="0"/>
          <w:numId w:val="39"/>
        </w:numPr>
      </w:pPr>
    </w:p>
    <w:p w14:paraId="4E6FB28A" w14:textId="77777777" w:rsidR="00A5093A" w:rsidRDefault="00A5093A" w:rsidP="00A5093A"/>
    <w:p w14:paraId="2F359D37" w14:textId="5B3AB6D4" w:rsidR="00D72DED" w:rsidRPr="00A5093A" w:rsidRDefault="00D72DED" w:rsidP="00A5093A"/>
    <w:p w14:paraId="36DD0C11" w14:textId="4BB24290" w:rsidR="00895536" w:rsidRPr="00D72DED" w:rsidRDefault="00D72DED" w:rsidP="00D72DED">
      <w:pPr>
        <w:spacing w:after="0" w:line="240" w:lineRule="auto"/>
        <w:rPr>
          <w:rFonts w:cs="Times"/>
        </w:rPr>
      </w:pPr>
      <w:r>
        <w:rPr>
          <w:rFonts w:eastAsia="Calibri"/>
          <w:noProof/>
          <w:szCs w:val="24"/>
        </w:rPr>
        <w:drawing>
          <wp:anchor distT="0" distB="0" distL="114300" distR="114300" simplePos="0" relativeHeight="251703808" behindDoc="0" locked="0" layoutInCell="1" allowOverlap="1" wp14:anchorId="585AE7C6" wp14:editId="327A7185">
            <wp:simplePos x="0" y="0"/>
            <wp:positionH relativeFrom="page">
              <wp:align>center</wp:align>
            </wp:positionH>
            <wp:positionV relativeFrom="page">
              <wp:align>center</wp:align>
            </wp:positionV>
            <wp:extent cx="7592400" cy="10738800"/>
            <wp:effectExtent l="0" t="0" r="8890" b="5715"/>
            <wp:wrapNone/>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Cover design back - Math 7-10.jpg"/>
                    <pic:cNvPicPr/>
                  </pic:nvPicPr>
                  <pic:blipFill>
                    <a:blip r:embed="rId89" cstate="print">
                      <a:extLst>
                        <a:ext uri="{28A0092B-C50C-407E-A947-70E740481C1C}">
                          <a14:useLocalDpi xmlns:a14="http://schemas.microsoft.com/office/drawing/2010/main" val="0"/>
                        </a:ext>
                      </a:extLst>
                    </a:blip>
                    <a:stretch>
                      <a:fillRect/>
                    </a:stretch>
                  </pic:blipFill>
                  <pic:spPr>
                    <a:xfrm>
                      <a:off x="0" y="0"/>
                      <a:ext cx="7592400" cy="10738800"/>
                    </a:xfrm>
                    <a:prstGeom prst="rect">
                      <a:avLst/>
                    </a:prstGeom>
                  </pic:spPr>
                </pic:pic>
              </a:graphicData>
            </a:graphic>
            <wp14:sizeRelH relativeFrom="margin">
              <wp14:pctWidth>0</wp14:pctWidth>
            </wp14:sizeRelH>
            <wp14:sizeRelV relativeFrom="margin">
              <wp14:pctHeight>0</wp14:pctHeight>
            </wp14:sizeRelV>
          </wp:anchor>
        </w:drawing>
      </w:r>
    </w:p>
    <w:sectPr w:rsidR="00895536" w:rsidRPr="00D72DED" w:rsidSect="00664B9C">
      <w:headerReference w:type="default" r:id="rId90"/>
      <w:footerReference w:type="default" r:id="rId91"/>
      <w:pgSz w:w="11906" w:h="16838" w:code="9"/>
      <w:pgMar w:top="1644" w:right="1418" w:bottom="1276" w:left="1418" w:header="680"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81A815" w14:textId="77777777" w:rsidR="009C2AB1" w:rsidRDefault="009C2AB1" w:rsidP="00790451"/>
  </w:endnote>
  <w:endnote w:type="continuationSeparator" w:id="0">
    <w:p w14:paraId="06888B22" w14:textId="77777777" w:rsidR="009C2AB1" w:rsidRDefault="009C2AB1" w:rsidP="00790451"/>
  </w:endnote>
  <w:endnote w:type="continuationNotice" w:id="1">
    <w:p w14:paraId="3C795795" w14:textId="77777777" w:rsidR="009C2AB1" w:rsidRPr="00EE30FB" w:rsidRDefault="009C2AB1" w:rsidP="0079045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ngsana New">
    <w:panose1 w:val="02020603050405020304"/>
    <w:charset w:val="DE"/>
    <w:family w:val="roman"/>
    <w:pitch w:val="variable"/>
    <w:sig w:usb0="81000003" w:usb1="00000000" w:usb2="00000000" w:usb3="00000000" w:csb0="00010001" w:csb1="00000000"/>
  </w:font>
  <w:font w:name="Calibri Light">
    <w:panose1 w:val="020F0302020204030204"/>
    <w:charset w:val="00"/>
    <w:family w:val="swiss"/>
    <w:pitch w:val="variable"/>
    <w:sig w:usb0="E4002EFF" w:usb1="C200247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Dotum">
    <w:altName w:val="돋움"/>
    <w:panose1 w:val="020B0600000101010101"/>
    <w:charset w:val="81"/>
    <w:family w:val="swiss"/>
    <w:pitch w:val="variable"/>
    <w:sig w:usb0="B00002AF" w:usb1="69D77CFB" w:usb2="00000030" w:usb3="00000000" w:csb0="0008009F" w:csb1="00000000"/>
  </w:font>
  <w:font w:name="Raavi">
    <w:panose1 w:val="02000500000000000000"/>
    <w:charset w:val="00"/>
    <w:family w:val="swiss"/>
    <w:pitch w:val="variable"/>
    <w:sig w:usb0="0002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Mangal">
    <w:panose1 w:val="00000400000000000000"/>
    <w:charset w:val="00"/>
    <w:family w:val="roman"/>
    <w:pitch w:val="variable"/>
    <w:sig w:usb0="00008003" w:usb1="00000000" w:usb2="00000000" w:usb3="00000000" w:csb0="00000001" w:csb1="00000000"/>
  </w:font>
  <w:font w:name="Times">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086FDB" w14:textId="77777777" w:rsidR="006F022A" w:rsidRPr="00F97611" w:rsidRDefault="006F022A" w:rsidP="00092895">
    <w:pPr>
      <w:tabs>
        <w:tab w:val="right" w:pos="9070"/>
      </w:tabs>
      <w:jc w:val="right"/>
      <w:rPr>
        <w:caps/>
        <w:sz w:val="18"/>
        <w:szCs w:val="18"/>
      </w:rPr>
    </w:pPr>
    <w:r>
      <w:rPr>
        <w:caps/>
        <w:sz w:val="18"/>
        <w:szCs w:val="18"/>
      </w:rPr>
      <w:tab/>
      <w:t>Year # |’</w:t>
    </w:r>
    <w:r>
      <w:rPr>
        <w:sz w:val="18"/>
        <w:szCs w:val="18"/>
      </w:rPr>
      <w:t xml:space="preserve">Abbreviated Course Name’ </w:t>
    </w:r>
    <w:r w:rsidRPr="00AA27C3">
      <w:rPr>
        <w:caps/>
        <w:sz w:val="18"/>
        <w:szCs w:val="18"/>
      </w:rPr>
      <w:t xml:space="preserve">| </w:t>
    </w:r>
    <w:r w:rsidRPr="00AA27C3">
      <w:rPr>
        <w:caps/>
        <w:sz w:val="18"/>
        <w:szCs w:val="18"/>
      </w:rPr>
      <w:fldChar w:fldCharType="begin"/>
    </w:r>
    <w:r w:rsidRPr="00AA27C3">
      <w:rPr>
        <w:caps/>
        <w:sz w:val="18"/>
        <w:szCs w:val="18"/>
      </w:rPr>
      <w:instrText xml:space="preserve"> PAGE   \* MERGEFORMAT </w:instrText>
    </w:r>
    <w:r w:rsidRPr="00AA27C3">
      <w:rPr>
        <w:caps/>
        <w:sz w:val="18"/>
        <w:szCs w:val="18"/>
      </w:rPr>
      <w:fldChar w:fldCharType="separate"/>
    </w:r>
    <w:r>
      <w:rPr>
        <w:caps/>
        <w:sz w:val="18"/>
        <w:szCs w:val="18"/>
      </w:rPr>
      <w:t>2</w:t>
    </w:r>
    <w:r w:rsidRPr="00AA27C3">
      <w:rPr>
        <w:caps/>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4E29E" w14:textId="1A55956C" w:rsidR="006F022A" w:rsidRPr="00FD2EFB" w:rsidRDefault="006F022A" w:rsidP="00FD2EFB">
    <w:r w:rsidRPr="00FD2EFB">
      <w:t>2020/42881</w:t>
    </w:r>
    <w:r w:rsidR="00FD2EFB" w:rsidRPr="00FD2EFB">
      <w:t>[</w:t>
    </w:r>
    <w:r w:rsidRPr="00FD2EFB">
      <w:t>v3</w:t>
    </w:r>
    <w:r w:rsidR="00FD2EFB" w:rsidRPr="00FD2EFB">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54A8BF" w14:textId="1231B403" w:rsidR="006F022A" w:rsidRPr="00200DE7" w:rsidRDefault="006B3EBD" w:rsidP="006B3EBD">
    <w:pPr>
      <w:rPr>
        <w:rFonts w:cstheme="minorHAnsi"/>
        <w:sz w:val="18"/>
      </w:rPr>
    </w:pPr>
    <w:r w:rsidRPr="00200DE7">
      <w:rPr>
        <w:rFonts w:cstheme="minorHAnsi"/>
        <w:sz w:val="18"/>
      </w:rPr>
      <w:t>2024/82285</w:t>
    </w:r>
    <w:r w:rsidR="004427D8" w:rsidRPr="00200DE7">
      <w:rPr>
        <w:rFonts w:cstheme="minorHAnsi"/>
        <w:sz w:val="18"/>
      </w:rPr>
      <w:t>[v2]</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C35F11" w14:textId="3C930EC5" w:rsidR="008A7133" w:rsidRPr="008A7133" w:rsidRDefault="008A7133" w:rsidP="00551958">
    <w:pPr>
      <w:pStyle w:val="SCSAPlainFooter"/>
    </w:pPr>
    <w:r w:rsidRPr="008A7133">
      <w:t>2024/82285</w:t>
    </w:r>
    <w:r>
      <w:t>[v</w:t>
    </w:r>
    <w:r w:rsidR="00BF3246">
      <w:t>5</w:t>
    </w:r>
    <w:r>
      <w:t>]</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133CD4" w14:textId="02878801" w:rsidR="003F57CE" w:rsidRPr="00442934" w:rsidRDefault="003F57CE" w:rsidP="00442934"/>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F6F87A" w14:textId="77777777" w:rsidR="003F57CE" w:rsidRPr="008A7133" w:rsidRDefault="003F57CE" w:rsidP="008A7133"/>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color w:val="00948D"/>
        <w:sz w:val="14"/>
        <w:szCs w:val="12"/>
      </w:rPr>
      <w:id w:val="-1165927413"/>
      <w:docPartObj>
        <w:docPartGallery w:val="Page Numbers (Bottom of Page)"/>
        <w:docPartUnique/>
      </w:docPartObj>
    </w:sdtPr>
    <w:sdtEndPr>
      <w:rPr>
        <w:rFonts w:cstheme="minorBidi"/>
        <w:color w:val="auto"/>
        <w:sz w:val="18"/>
        <w:szCs w:val="18"/>
      </w:rPr>
    </w:sdtEndPr>
    <w:sdtContent>
      <w:p w14:paraId="38D39DEE" w14:textId="77777777" w:rsidR="00E4488E" w:rsidRPr="00A01BEB" w:rsidRDefault="00E4488E" w:rsidP="00C03D0B">
        <w:pPr>
          <w:pStyle w:val="SCSAPlainFooter"/>
        </w:pPr>
        <w:r w:rsidRPr="00A01BEB">
          <w:t xml:space="preserve">Humanities and Social Sciences | Economics and Business | Year </w:t>
        </w:r>
        <w:r>
          <w:t>8</w:t>
        </w:r>
        <w:r w:rsidRPr="00A01BEB">
          <w:t xml:space="preserve"> | Teaching, learning and assessment exemplar</w:t>
        </w:r>
        <w:r w:rsidRPr="00A01BEB">
          <w:tab/>
        </w:r>
        <w:r w:rsidRPr="00A01BEB">
          <w:fldChar w:fldCharType="begin"/>
        </w:r>
        <w:r w:rsidRPr="00A01BEB">
          <w:instrText xml:space="preserve"> PAGE   \* MERGEFORMAT </w:instrText>
        </w:r>
        <w:r w:rsidRPr="00A01BEB">
          <w:fldChar w:fldCharType="separate"/>
        </w:r>
        <w:r>
          <w:t>1</w:t>
        </w:r>
        <w:r w:rsidRPr="00A01BEB">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FC60DA" w14:textId="6B5909C9" w:rsidR="008A7133" w:rsidRPr="00E4488E" w:rsidRDefault="008A7133" w:rsidP="00E070EE">
    <w:pPr>
      <w:pStyle w:val="SCSAPlain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C4BE24" w14:textId="19A847A3" w:rsidR="00AE4777" w:rsidRPr="00A01BEB" w:rsidRDefault="00AE4777" w:rsidP="00C03D0B">
    <w:pPr>
      <w:pStyle w:val="SCSAPlain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color w:val="00948D"/>
        <w:sz w:val="14"/>
        <w:szCs w:val="12"/>
      </w:rPr>
      <w:id w:val="771667546"/>
      <w:docPartObj>
        <w:docPartGallery w:val="Page Numbers (Bottom of Page)"/>
        <w:docPartUnique/>
      </w:docPartObj>
    </w:sdtPr>
    <w:sdtEndPr>
      <w:rPr>
        <w:rFonts w:cs="Times New Roman"/>
        <w:color w:val="auto"/>
        <w:sz w:val="22"/>
        <w:szCs w:val="22"/>
      </w:rPr>
    </w:sdtEndPr>
    <w:sdtContent>
      <w:p w14:paraId="7649D5F4" w14:textId="77777777" w:rsidR="00E4488E" w:rsidRPr="00E4488E" w:rsidRDefault="00E4488E" w:rsidP="00E4488E">
        <w:r w:rsidRPr="00A01BEB">
          <w:t xml:space="preserve">Humanities and Social Sciences | Economics and Business | Year </w:t>
        </w:r>
        <w:r>
          <w:t>8</w:t>
        </w:r>
        <w:r w:rsidRPr="00A01BEB">
          <w:t xml:space="preserve"> | Teaching, learning and assessment exemplar</w:t>
        </w:r>
        <w:r w:rsidRPr="00A01BEB">
          <w:tab/>
        </w:r>
        <w:r w:rsidRPr="00A01BEB">
          <w:fldChar w:fldCharType="begin"/>
        </w:r>
        <w:r w:rsidRPr="00A01BEB">
          <w:instrText xml:space="preserve"> PAGE   \* MERGEFORMAT </w:instrText>
        </w:r>
        <w:r w:rsidRPr="00A01BEB">
          <w:fldChar w:fldCharType="separate"/>
        </w:r>
        <w:r>
          <w:t>2</w:t>
        </w:r>
        <w:r w:rsidRPr="00A01BEB">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7"/>
        <w:szCs w:val="17"/>
      </w:rPr>
      <w:id w:val="1561754924"/>
      <w:docPartObj>
        <w:docPartGallery w:val="Page Numbers (Bottom of Page)"/>
        <w:docPartUnique/>
      </w:docPartObj>
    </w:sdtPr>
    <w:sdtEndPr/>
    <w:sdtContent>
      <w:p w14:paraId="2C417B24" w14:textId="36AA9148" w:rsidR="00007F52" w:rsidRPr="00007F52" w:rsidRDefault="00007F52" w:rsidP="00007F52">
        <w:pPr>
          <w:pStyle w:val="SCSAPlainFooter"/>
          <w:rPr>
            <w:sz w:val="17"/>
            <w:szCs w:val="17"/>
          </w:rPr>
        </w:pPr>
        <w:r w:rsidRPr="00007F52">
          <w:rPr>
            <w:sz w:val="17"/>
            <w:szCs w:val="17"/>
          </w:rPr>
          <w:t>Humanities and Social Sciences | Economics and Business | Year 8 | Teaching, learning and assessment exemplar | Appendix A</w:t>
        </w:r>
        <w:r w:rsidRPr="00007F52">
          <w:rPr>
            <w:sz w:val="17"/>
            <w:szCs w:val="17"/>
          </w:rPr>
          <w:tab/>
        </w:r>
        <w:r w:rsidRPr="00007F52">
          <w:rPr>
            <w:sz w:val="17"/>
            <w:szCs w:val="17"/>
          </w:rPr>
          <w:fldChar w:fldCharType="begin"/>
        </w:r>
        <w:r w:rsidRPr="00007F52">
          <w:rPr>
            <w:sz w:val="17"/>
            <w:szCs w:val="17"/>
          </w:rPr>
          <w:instrText xml:space="preserve"> PAGE   \* MERGEFORMAT </w:instrText>
        </w:r>
        <w:r w:rsidRPr="00007F52">
          <w:rPr>
            <w:sz w:val="17"/>
            <w:szCs w:val="17"/>
          </w:rPr>
          <w:fldChar w:fldCharType="separate"/>
        </w:r>
        <w:r w:rsidRPr="00007F52">
          <w:rPr>
            <w:sz w:val="17"/>
            <w:szCs w:val="17"/>
          </w:rPr>
          <w:t>1</w:t>
        </w:r>
        <w:r w:rsidRPr="00007F52">
          <w:rPr>
            <w:sz w:val="17"/>
            <w:szCs w:val="17"/>
          </w:rPr>
          <w:fldChar w:fldCharType="end"/>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7"/>
        <w:szCs w:val="17"/>
      </w:rPr>
      <w:id w:val="-2032868718"/>
      <w:docPartObj>
        <w:docPartGallery w:val="Page Numbers (Bottom of Page)"/>
        <w:docPartUnique/>
      </w:docPartObj>
    </w:sdtPr>
    <w:sdtEndPr/>
    <w:sdtContent>
      <w:p w14:paraId="35417A50" w14:textId="1B16BF7E" w:rsidR="00A5093A" w:rsidRPr="00007F52" w:rsidRDefault="00A5093A" w:rsidP="00007F52">
        <w:pPr>
          <w:pStyle w:val="SCSAPlainFooter"/>
          <w:rPr>
            <w:sz w:val="17"/>
            <w:szCs w:val="17"/>
          </w:rPr>
        </w:pPr>
        <w:r w:rsidRPr="00007F52">
          <w:rPr>
            <w:sz w:val="17"/>
            <w:szCs w:val="17"/>
          </w:rPr>
          <w:t xml:space="preserve">Humanities and Social Sciences | Economics and Business | Year 8 | Teaching, learning and assessment exemplar | Appendix </w:t>
        </w:r>
        <w:r>
          <w:rPr>
            <w:sz w:val="17"/>
            <w:szCs w:val="17"/>
          </w:rPr>
          <w:t>B</w:t>
        </w:r>
        <w:r w:rsidRPr="00007F52">
          <w:rPr>
            <w:sz w:val="17"/>
            <w:szCs w:val="17"/>
          </w:rPr>
          <w:tab/>
        </w:r>
        <w:r w:rsidRPr="00007F52">
          <w:rPr>
            <w:sz w:val="17"/>
            <w:szCs w:val="17"/>
          </w:rPr>
          <w:fldChar w:fldCharType="begin"/>
        </w:r>
        <w:r w:rsidRPr="00007F52">
          <w:rPr>
            <w:sz w:val="17"/>
            <w:szCs w:val="17"/>
          </w:rPr>
          <w:instrText xml:space="preserve"> PAGE   \* MERGEFORMAT </w:instrText>
        </w:r>
        <w:r w:rsidRPr="00007F52">
          <w:rPr>
            <w:sz w:val="17"/>
            <w:szCs w:val="17"/>
          </w:rPr>
          <w:fldChar w:fldCharType="separate"/>
        </w:r>
        <w:r w:rsidRPr="00007F52">
          <w:rPr>
            <w:sz w:val="17"/>
            <w:szCs w:val="17"/>
          </w:rPr>
          <w:t>1</w:t>
        </w:r>
        <w:r w:rsidRPr="00007F52">
          <w:rPr>
            <w:sz w:val="17"/>
            <w:szCs w:val="17"/>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847B0" w14:textId="10530F92" w:rsidR="003F27B2" w:rsidRPr="003F27B2" w:rsidRDefault="003F27B2" w:rsidP="003F27B2"/>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7"/>
        <w:szCs w:val="17"/>
      </w:rPr>
      <w:id w:val="-1181969177"/>
      <w:docPartObj>
        <w:docPartGallery w:val="Page Numbers (Bottom of Page)"/>
        <w:docPartUnique/>
      </w:docPartObj>
    </w:sdtPr>
    <w:sdtEndPr/>
    <w:sdtContent>
      <w:p w14:paraId="664469E8" w14:textId="77777777" w:rsidR="00F14C84" w:rsidRPr="00007F52" w:rsidRDefault="00F14C84" w:rsidP="00007F52">
        <w:pPr>
          <w:pStyle w:val="SCSAPlainFooter"/>
          <w:rPr>
            <w:sz w:val="17"/>
            <w:szCs w:val="17"/>
          </w:rPr>
        </w:pPr>
        <w:r w:rsidRPr="00007F52">
          <w:rPr>
            <w:sz w:val="17"/>
            <w:szCs w:val="17"/>
          </w:rPr>
          <w:t xml:space="preserve">Humanities and Social Sciences | Economics and Business | Year 8 | Teaching, learning and assessment exemplar | Appendix </w:t>
        </w:r>
        <w:r>
          <w:rPr>
            <w:sz w:val="17"/>
            <w:szCs w:val="17"/>
          </w:rPr>
          <w:t>B</w:t>
        </w:r>
        <w:r w:rsidRPr="00007F52">
          <w:rPr>
            <w:sz w:val="17"/>
            <w:szCs w:val="17"/>
          </w:rPr>
          <w:tab/>
        </w:r>
        <w:r w:rsidRPr="00007F52">
          <w:rPr>
            <w:sz w:val="17"/>
            <w:szCs w:val="17"/>
          </w:rPr>
          <w:fldChar w:fldCharType="begin"/>
        </w:r>
        <w:r w:rsidRPr="00007F52">
          <w:rPr>
            <w:sz w:val="17"/>
            <w:szCs w:val="17"/>
          </w:rPr>
          <w:instrText xml:space="preserve"> PAGE   \* MERGEFORMAT </w:instrText>
        </w:r>
        <w:r w:rsidRPr="00007F52">
          <w:rPr>
            <w:sz w:val="17"/>
            <w:szCs w:val="17"/>
          </w:rPr>
          <w:fldChar w:fldCharType="separate"/>
        </w:r>
        <w:r w:rsidRPr="00007F52">
          <w:rPr>
            <w:sz w:val="17"/>
            <w:szCs w:val="17"/>
          </w:rPr>
          <w:t>1</w:t>
        </w:r>
        <w:r w:rsidRPr="00007F52">
          <w:rPr>
            <w:sz w:val="17"/>
            <w:szCs w:val="17"/>
          </w:rPr>
          <w:fldChar w:fldCharType="end"/>
        </w:r>
      </w:p>
    </w:sdtContent>
  </w:sdt>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36192120"/>
      <w:docPartObj>
        <w:docPartGallery w:val="Page Numbers (Bottom of Page)"/>
        <w:docPartUnique/>
      </w:docPartObj>
    </w:sdtPr>
    <w:sdtEndPr/>
    <w:sdtContent>
      <w:p w14:paraId="64341976" w14:textId="77777777" w:rsidR="00B870AC" w:rsidRPr="00F606D0" w:rsidRDefault="00B870AC" w:rsidP="00F606D0">
        <w:pPr>
          <w:pStyle w:val="SCSAPlainFooter"/>
        </w:pPr>
        <w:r w:rsidRPr="0052783E">
          <w:rPr>
            <w:sz w:val="16"/>
            <w:szCs w:val="16"/>
          </w:rPr>
          <w:t>Humanities and Social Sciences | Economics and Business | Year 8 | Teaching, learning and assessment exemplar | Acknowledgements</w:t>
        </w:r>
        <w:r w:rsidRPr="00F606D0">
          <w:tab/>
        </w:r>
        <w:r w:rsidRPr="00F606D0">
          <w:fldChar w:fldCharType="begin"/>
        </w:r>
        <w:r w:rsidRPr="00F606D0">
          <w:instrText xml:space="preserve"> PAGE   \* MERGEFORMAT </w:instrText>
        </w:r>
        <w:r w:rsidRPr="00F606D0">
          <w:fldChar w:fldCharType="separate"/>
        </w:r>
        <w:r w:rsidRPr="00F606D0">
          <w:t>1</w:t>
        </w:r>
        <w:r w:rsidRPr="00F606D0">
          <w:fldChar w:fldCharType="end"/>
        </w:r>
      </w:p>
    </w:sdtContent>
  </w:sdt>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123AC" w14:textId="797B80D0" w:rsidR="004155B4" w:rsidRPr="00F606D0" w:rsidRDefault="004155B4" w:rsidP="00F606D0">
    <w:pPr>
      <w:pStyle w:val="SCSAPlain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E157BF" w14:textId="77777777" w:rsidR="009C2AB1" w:rsidRDefault="009C2AB1">
      <w:r>
        <w:separator/>
      </w:r>
    </w:p>
  </w:footnote>
  <w:footnote w:type="continuationSeparator" w:id="0">
    <w:p w14:paraId="592C43FD" w14:textId="77777777" w:rsidR="009C2AB1" w:rsidRDefault="009C2AB1">
      <w:r>
        <w:continuationSeparator/>
      </w:r>
    </w:p>
    <w:p w14:paraId="12391C40" w14:textId="77777777" w:rsidR="009C2AB1" w:rsidRDefault="009C2AB1"/>
    <w:p w14:paraId="33FD86D6" w14:textId="77777777" w:rsidR="009C2AB1" w:rsidRDefault="009C2AB1"/>
    <w:p w14:paraId="202A9370" w14:textId="77777777" w:rsidR="009C2AB1" w:rsidRDefault="009C2AB1"/>
    <w:p w14:paraId="1C670568" w14:textId="77777777" w:rsidR="009C2AB1" w:rsidRDefault="009C2AB1"/>
    <w:p w14:paraId="374738D4" w14:textId="77777777" w:rsidR="009C2AB1" w:rsidRDefault="009C2AB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9EC92" w14:textId="77777777" w:rsidR="006F022A" w:rsidRDefault="006F022A">
    <w:r>
      <w:rPr>
        <w:noProof/>
      </w:rPr>
      <w:drawing>
        <wp:anchor distT="0" distB="0" distL="114300" distR="114300" simplePos="0" relativeHeight="251655168" behindDoc="0" locked="0" layoutInCell="1" allowOverlap="1" wp14:anchorId="10955C47" wp14:editId="4D01D94C">
          <wp:simplePos x="0" y="0"/>
          <wp:positionH relativeFrom="column">
            <wp:posOffset>-767715</wp:posOffset>
          </wp:positionH>
          <wp:positionV relativeFrom="paragraph">
            <wp:posOffset>-545465</wp:posOffset>
          </wp:positionV>
          <wp:extent cx="7524750" cy="949556"/>
          <wp:effectExtent l="0" t="0" r="0" b="3175"/>
          <wp:wrapNone/>
          <wp:docPr id="865819585" name="Picture 865819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hexagons header portrait-purple.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24750" cy="949556"/>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B6F6C" w14:textId="77777777" w:rsidR="006F022A" w:rsidRPr="000B199B" w:rsidRDefault="006F022A" w:rsidP="00D36290">
    <w:pPr>
      <w:rPr>
        <w:rFonts w:cstheme="minorHAnsi"/>
        <w:sz w:val="1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D799B" w14:textId="7822CC2A" w:rsidR="006F022A" w:rsidRDefault="006F022A"/>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0C1BEC" w14:textId="77777777" w:rsidR="003F57CE" w:rsidRDefault="003F57CE"/>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5AF64D" w14:textId="363A74B6" w:rsidR="00E4488E" w:rsidRPr="000B199B" w:rsidRDefault="00442934" w:rsidP="00D36290">
    <w:pPr>
      <w:rPr>
        <w:rFonts w:cstheme="minorHAnsi"/>
        <w:sz w:val="18"/>
      </w:rPr>
    </w:pPr>
    <w:r>
      <w:rPr>
        <w:rFonts w:cstheme="minorHAnsi"/>
        <w:noProof/>
        <w:sz w:val="18"/>
      </w:rPr>
      <w:drawing>
        <wp:anchor distT="0" distB="0" distL="114300" distR="114300" simplePos="0" relativeHeight="251657216" behindDoc="0" locked="1" layoutInCell="1" allowOverlap="1" wp14:anchorId="7B9C2C33" wp14:editId="7C8372D7">
          <wp:simplePos x="0" y="0"/>
          <wp:positionH relativeFrom="column">
            <wp:posOffset>-453390</wp:posOffset>
          </wp:positionH>
          <wp:positionV relativeFrom="paragraph">
            <wp:posOffset>-619125</wp:posOffset>
          </wp:positionV>
          <wp:extent cx="4194000" cy="1202400"/>
          <wp:effectExtent l="0" t="0" r="0" b="0"/>
          <wp:wrapNone/>
          <wp:docPr id="788077575" name="Picture 788077575" descr="A red circle with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37747" name="Picture 43137747" descr="A red circle with white background&#10;&#10;AI-generated content may be incorrect."/>
                  <pic:cNvPicPr/>
                </pic:nvPicPr>
                <pic:blipFill>
                  <a:blip r:embed="rId1" cstate="print">
                    <a:extLst>
                      <a:ext uri="{28A0092B-C50C-407E-A947-70E740481C1C}">
                        <a14:useLocalDpi xmlns:a14="http://schemas.microsoft.com/office/drawing/2010/main" val="0"/>
                      </a:ext>
                    </a:extLst>
                  </a:blip>
                  <a:stretch>
                    <a:fillRect/>
                  </a:stretch>
                </pic:blipFill>
                <pic:spPr>
                  <a:xfrm flipH="1">
                    <a:off x="0" y="0"/>
                    <a:ext cx="4194000" cy="12024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1A4780" w14:textId="0CF275A2" w:rsidR="008A7133" w:rsidRDefault="008A7133"/>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599511" w14:textId="7DABD819" w:rsidR="00AE4777" w:rsidRPr="000B199B" w:rsidRDefault="00AE4777" w:rsidP="00D36290">
    <w:pPr>
      <w:rPr>
        <w:rFonts w:cstheme="minorHAnsi"/>
        <w:sz w:val="18"/>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8397C" w14:textId="4E928B36" w:rsidR="006A447B" w:rsidRDefault="006A447B"/>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FF8EBB" w14:textId="77777777" w:rsidR="00007F52" w:rsidRPr="000B199B" w:rsidRDefault="00007F52" w:rsidP="00D36290">
    <w:pPr>
      <w:rPr>
        <w:rFonts w:cstheme="minorHAnsi"/>
        <w:sz w:val="18"/>
      </w:rPr>
    </w:pPr>
    <w:r w:rsidRPr="006262D5">
      <w:rPr>
        <w:rFonts w:cs="Calibri"/>
        <w:noProof/>
        <w:sz w:val="18"/>
      </w:rPr>
      <w:drawing>
        <wp:anchor distT="0" distB="0" distL="114300" distR="114300" simplePos="0" relativeHeight="251659264" behindDoc="0" locked="1" layoutInCell="1" allowOverlap="1" wp14:anchorId="6A1C3254" wp14:editId="56C3BF38">
          <wp:simplePos x="0" y="0"/>
          <wp:positionH relativeFrom="column">
            <wp:posOffset>-453390</wp:posOffset>
          </wp:positionH>
          <wp:positionV relativeFrom="paragraph">
            <wp:posOffset>-619125</wp:posOffset>
          </wp:positionV>
          <wp:extent cx="4204800" cy="1209600"/>
          <wp:effectExtent l="0" t="0" r="5715" b="0"/>
          <wp:wrapNone/>
          <wp:docPr id="1362293226" name="Picture 1362293226" descr="A red circle with white background&#10;&#10;AI-generated content may be incorrec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084177354" name="Picture 2084177354" descr="A red circle with white background&#10;&#10;AI-generated content may be incorrect."/>
                  <pic:cNvPicPr/>
                </pic:nvPicPr>
                <pic:blipFill>
                  <a:blip r:embed="rId1" cstate="print">
                    <a:extLst>
                      <a:ext uri="{28A0092B-C50C-407E-A947-70E740481C1C}">
                        <a14:useLocalDpi xmlns:a14="http://schemas.microsoft.com/office/drawing/2010/main" val="0"/>
                      </a:ext>
                    </a:extLst>
                  </a:blip>
                  <a:stretch>
                    <a:fillRect/>
                  </a:stretch>
                </pic:blipFill>
                <pic:spPr>
                  <a:xfrm flipH="1">
                    <a:off x="0" y="0"/>
                    <a:ext cx="4204800" cy="1209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2F4537" w14:textId="77777777" w:rsidR="00007F52" w:rsidRDefault="00007F52">
    <w:r>
      <w:rPr>
        <w:rFonts w:cstheme="minorHAnsi"/>
        <w:noProof/>
        <w:sz w:val="18"/>
      </w:rPr>
      <w:drawing>
        <wp:anchor distT="0" distB="0" distL="114300" distR="114300" simplePos="0" relativeHeight="251660288" behindDoc="0" locked="1" layoutInCell="1" allowOverlap="1" wp14:anchorId="573E421D" wp14:editId="0A7B2410">
          <wp:simplePos x="0" y="0"/>
          <wp:positionH relativeFrom="column">
            <wp:posOffset>-453390</wp:posOffset>
          </wp:positionH>
          <wp:positionV relativeFrom="paragraph">
            <wp:posOffset>-619125</wp:posOffset>
          </wp:positionV>
          <wp:extent cx="4194000" cy="1202400"/>
          <wp:effectExtent l="0" t="0" r="0" b="0"/>
          <wp:wrapNone/>
          <wp:docPr id="1993194721" name="Picture 1993194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Header - HASS.jpg"/>
                  <pic:cNvPicPr/>
                </pic:nvPicPr>
                <pic:blipFill>
                  <a:blip r:embed="rId1" cstate="print">
                    <a:extLst>
                      <a:ext uri="{28A0092B-C50C-407E-A947-70E740481C1C}">
                        <a14:useLocalDpi xmlns:a14="http://schemas.microsoft.com/office/drawing/2010/main" val="0"/>
                      </a:ext>
                    </a:extLst>
                  </a:blip>
                  <a:stretch>
                    <a:fillRect/>
                  </a:stretch>
                </pic:blipFill>
                <pic:spPr>
                  <a:xfrm flipH="1">
                    <a:off x="0" y="0"/>
                    <a:ext cx="4194000" cy="12024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DD43A1" w14:textId="5D890557" w:rsidR="003F27B2" w:rsidRPr="00395E25" w:rsidRDefault="003F27B2" w:rsidP="00092895">
    <w:pPr>
      <w:tabs>
        <w:tab w:val="right" w:pos="10206"/>
      </w:tabs>
      <w:rPr>
        <w:rFonts w:cstheme="minorHAnsi"/>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69030" w14:textId="0B6A0FF9" w:rsidR="004155B4" w:rsidRPr="000B199B" w:rsidRDefault="004155B4" w:rsidP="00D36290">
    <w:pPr>
      <w:rPr>
        <w:rFonts w:cstheme="minorHAnsi"/>
        <w:sz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w14:anchorId="3561FEA2"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https://cdn.hubblecontent.osi.office.net/icons/publish/icons_videocamera/videocamera.svg" style="width:63.15pt;height:48.9pt;visibility:visible" o:bullet="t">
        <v:imagedata r:id="rId1" o:title="" croptop="-15381f" cropbottom="-15381f" cropleft="-5001f" cropright="-4480f"/>
      </v:shape>
    </w:pict>
  </w:numPicBullet>
  <w:numPicBullet w:numPicBulletId="1">
    <w:pict>
      <v:shape w14:anchorId="7DA62788" id="_x0000_i1026" type="#_x0000_t75" style="width:150.1pt;height:150.1pt;visibility:visible;mso-wrap-style:square" o:bullet="t">
        <v:imagedata r:id="rId2" o:title=""/>
      </v:shape>
    </w:pict>
  </w:numPicBullet>
  <w:numPicBullet w:numPicBulletId="2">
    <w:pict>
      <v:shape id="_x0000_i1027" type="#_x0000_t75" alt="https://cdn.hubblecontent.osi.office.net/icons/publish/icons_clipboard1_ltr/clipboard1_ltr.svg" style="width:59.75pt;height:62.5pt;visibility:visible" o:bullet="t">
        <v:imagedata r:id="rId3" o:title="" croptop="-5041f" cropbottom="-5041f" cropleft="-9940f" cropright="-3167f"/>
      </v:shape>
    </w:pict>
  </w:numPicBullet>
  <w:numPicBullet w:numPicBulletId="3">
    <w:pict>
      <v:shape id="_x0000_i1028" type="#_x0000_t75" alt="https://cdn.hubblecontent.osi.office.net/icons/publish/icons_packingboxopen_m/packingboxopen_m.svg" style="width:65.9pt;height:63.15pt;visibility:visible" o:bullet="t">
        <v:imagedata r:id="rId4" o:title="" croptop="-4966f" cropbottom="-3983f" cropleft="-3339f" cropright="-2891f"/>
      </v:shape>
    </w:pict>
  </w:numPicBullet>
  <w:numPicBullet w:numPicBulletId="4">
    <w:pict>
      <v:shape id="_x0000_i1029" type="#_x0000_t75" alt="https://cdn.hubblecontent.osi.office.net/icons/publish/icons_graduationcap/graduationcap.svg" style="width:65.9pt;height:38.05pt;visibility:visible" o:bullet="t">
        <v:imagedata r:id="rId5" o:title="" croptop="-.4375" cropbottom="-.4375" cropleft="-2871f" cropright="-2871f"/>
      </v:shape>
    </w:pict>
  </w:numPicBullet>
  <w:abstractNum w:abstractNumId="0" w15:restartNumberingAfterBreak="0">
    <w:nsid w:val="02AA589D"/>
    <w:multiLevelType w:val="multilevel"/>
    <w:tmpl w:val="762853C8"/>
    <w:numStyleLink w:val="SCSABulletList"/>
  </w:abstractNum>
  <w:abstractNum w:abstractNumId="1" w15:restartNumberingAfterBreak="0">
    <w:nsid w:val="02E94FB9"/>
    <w:multiLevelType w:val="multilevel"/>
    <w:tmpl w:val="762853C8"/>
    <w:numStyleLink w:val="SCSABulletList"/>
  </w:abstractNum>
  <w:abstractNum w:abstractNumId="2" w15:restartNumberingAfterBreak="0">
    <w:nsid w:val="05485592"/>
    <w:multiLevelType w:val="multilevel"/>
    <w:tmpl w:val="FFC01456"/>
    <w:styleLink w:val="SCSANumberedBulletList"/>
    <w:lvl w:ilvl="0">
      <w:start w:val="1"/>
      <w:numFmt w:val="decimal"/>
      <w:lvlText w:val="%1."/>
      <w:lvlJc w:val="left"/>
      <w:pPr>
        <w:ind w:left="360" w:hanging="360"/>
      </w:pPr>
      <w:rPr>
        <w:rFonts w:hint="default"/>
      </w:rPr>
    </w:lvl>
    <w:lvl w:ilvl="1">
      <w:start w:val="1"/>
      <w:numFmt w:val="bullet"/>
      <w:lvlText w:val=""/>
      <w:lvlJc w:val="left"/>
      <w:pPr>
        <w:ind w:left="714" w:hanging="354"/>
      </w:pPr>
      <w:rPr>
        <w:rFonts w:ascii="Symbol" w:hAnsi="Symbol" w:hint="default"/>
      </w:rPr>
    </w:lvl>
    <w:lvl w:ilvl="2">
      <w:start w:val="1"/>
      <w:numFmt w:val="bullet"/>
      <w:lvlText w:val=""/>
      <w:lvlJc w:val="left"/>
      <w:pPr>
        <w:ind w:left="1072" w:hanging="358"/>
      </w:pPr>
      <w:rPr>
        <w:rFonts w:ascii="Wingdings" w:hAnsi="Wingdings" w:hint="default"/>
      </w:rPr>
    </w:lvl>
    <w:lvl w:ilvl="3">
      <w:start w:val="1"/>
      <w:numFmt w:val="bullet"/>
      <w:lvlText w:val="o"/>
      <w:lvlJc w:val="left"/>
      <w:pPr>
        <w:ind w:left="1429" w:hanging="357"/>
      </w:pPr>
      <w:rPr>
        <w:rFonts w:ascii="Courier New" w:hAnsi="Courier New" w:hint="default"/>
      </w:rPr>
    </w:lvl>
    <w:lvl w:ilvl="4">
      <w:start w:val="1"/>
      <w:numFmt w:val="bullet"/>
      <w:lvlText w:val=""/>
      <w:lvlJc w:val="left"/>
      <w:pPr>
        <w:ind w:left="1786" w:hanging="357"/>
      </w:pPr>
      <w:rPr>
        <w:rFonts w:ascii="Symbol" w:hAnsi="Symbol" w:hint="default"/>
      </w:rPr>
    </w:lvl>
    <w:lvl w:ilvl="5">
      <w:start w:val="1"/>
      <w:numFmt w:val="bullet"/>
      <w:lvlText w:val=""/>
      <w:lvlJc w:val="left"/>
      <w:pPr>
        <w:ind w:left="2143" w:hanging="357"/>
      </w:pPr>
      <w:rPr>
        <w:rFonts w:ascii="Symbol" w:hAnsi="Symbol" w:hint="default"/>
      </w:rPr>
    </w:lvl>
    <w:lvl w:ilvl="6">
      <w:start w:val="1"/>
      <w:numFmt w:val="bullet"/>
      <w:lvlText w:val=""/>
      <w:lvlJc w:val="left"/>
      <w:pPr>
        <w:ind w:left="2500" w:hanging="357"/>
      </w:pPr>
      <w:rPr>
        <w:rFonts w:ascii="Wingdings" w:hAnsi="Wingdings" w:hint="default"/>
      </w:rPr>
    </w:lvl>
    <w:lvl w:ilvl="7">
      <w:start w:val="1"/>
      <w:numFmt w:val="bullet"/>
      <w:lvlText w:val="o"/>
      <w:lvlJc w:val="left"/>
      <w:pPr>
        <w:ind w:left="2858" w:hanging="358"/>
      </w:pPr>
      <w:rPr>
        <w:rFonts w:ascii="Courier New" w:hAnsi="Courier New" w:hint="default"/>
      </w:rPr>
    </w:lvl>
    <w:lvl w:ilvl="8">
      <w:start w:val="1"/>
      <w:numFmt w:val="bullet"/>
      <w:lvlText w:val=""/>
      <w:lvlJc w:val="left"/>
      <w:pPr>
        <w:ind w:left="3215" w:hanging="357"/>
      </w:pPr>
      <w:rPr>
        <w:rFonts w:ascii="Symbol" w:hAnsi="Symbol" w:hint="default"/>
      </w:rPr>
    </w:lvl>
  </w:abstractNum>
  <w:abstractNum w:abstractNumId="3" w15:restartNumberingAfterBreak="0">
    <w:nsid w:val="0673254D"/>
    <w:multiLevelType w:val="hybridMultilevel"/>
    <w:tmpl w:val="CBB09FA2"/>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 w15:restartNumberingAfterBreak="0">
    <w:nsid w:val="072B3912"/>
    <w:multiLevelType w:val="multilevel"/>
    <w:tmpl w:val="762853C8"/>
    <w:numStyleLink w:val="SCSABulletList"/>
  </w:abstractNum>
  <w:abstractNum w:abstractNumId="5" w15:restartNumberingAfterBreak="0">
    <w:nsid w:val="085B3032"/>
    <w:multiLevelType w:val="multilevel"/>
    <w:tmpl w:val="762853C8"/>
    <w:numStyleLink w:val="SCSABulletList"/>
  </w:abstractNum>
  <w:abstractNum w:abstractNumId="6" w15:restartNumberingAfterBreak="0">
    <w:nsid w:val="09221794"/>
    <w:multiLevelType w:val="multilevel"/>
    <w:tmpl w:val="762853C8"/>
    <w:numStyleLink w:val="SCSABulletList"/>
  </w:abstractNum>
  <w:abstractNum w:abstractNumId="7" w15:restartNumberingAfterBreak="0">
    <w:nsid w:val="10F419FA"/>
    <w:multiLevelType w:val="multilevel"/>
    <w:tmpl w:val="F0049284"/>
    <w:numStyleLink w:val="CSPbulletlist"/>
  </w:abstractNum>
  <w:abstractNum w:abstractNumId="8" w15:restartNumberingAfterBreak="0">
    <w:nsid w:val="158C5DD7"/>
    <w:multiLevelType w:val="multilevel"/>
    <w:tmpl w:val="762853C8"/>
    <w:numStyleLink w:val="SCSABulletList"/>
  </w:abstractNum>
  <w:abstractNum w:abstractNumId="9" w15:restartNumberingAfterBreak="0">
    <w:nsid w:val="1AB83B8B"/>
    <w:multiLevelType w:val="multilevel"/>
    <w:tmpl w:val="762853C8"/>
    <w:styleLink w:val="SCSABulletList"/>
    <w:lvl w:ilvl="0">
      <w:start w:val="1"/>
      <w:numFmt w:val="bullet"/>
      <w:lvlText w:val=""/>
      <w:lvlJc w:val="left"/>
      <w:pPr>
        <w:ind w:left="360" w:hanging="360"/>
      </w:pPr>
      <w:rPr>
        <w:rFonts w:ascii="Symbol" w:hAnsi="Symbol" w:hint="default"/>
      </w:rPr>
    </w:lvl>
    <w:lvl w:ilvl="1">
      <w:start w:val="1"/>
      <w:numFmt w:val="bullet"/>
      <w:lvlText w:val=""/>
      <w:lvlJc w:val="left"/>
      <w:pPr>
        <w:ind w:left="714" w:hanging="354"/>
      </w:pPr>
      <w:rPr>
        <w:rFonts w:ascii="Wingdings" w:hAnsi="Wingdings" w:hint="default"/>
      </w:rPr>
    </w:lvl>
    <w:lvl w:ilvl="2">
      <w:start w:val="1"/>
      <w:numFmt w:val="bullet"/>
      <w:lvlText w:val="o"/>
      <w:lvlJc w:val="left"/>
      <w:pPr>
        <w:ind w:left="1072" w:hanging="358"/>
      </w:pPr>
      <w:rPr>
        <w:rFonts w:ascii="Courier New" w:hAnsi="Courier New" w:hint="default"/>
      </w:rPr>
    </w:lvl>
    <w:lvl w:ilvl="3">
      <w:start w:val="1"/>
      <w:numFmt w:val="bullet"/>
      <w:lvlText w:val=""/>
      <w:lvlJc w:val="left"/>
      <w:pPr>
        <w:ind w:left="1429" w:hanging="357"/>
      </w:pPr>
      <w:rPr>
        <w:rFonts w:ascii="Symbol" w:hAnsi="Symbol" w:hint="default"/>
      </w:rPr>
    </w:lvl>
    <w:lvl w:ilvl="4">
      <w:start w:val="1"/>
      <w:numFmt w:val="bullet"/>
      <w:lvlText w:val=""/>
      <w:lvlJc w:val="left"/>
      <w:pPr>
        <w:ind w:left="1786" w:hanging="357"/>
      </w:pPr>
      <w:rPr>
        <w:rFonts w:ascii="Symbol" w:hAnsi="Symbol" w:hint="default"/>
      </w:rPr>
    </w:lvl>
    <w:lvl w:ilvl="5">
      <w:start w:val="1"/>
      <w:numFmt w:val="bullet"/>
      <w:lvlText w:val=""/>
      <w:lvlJc w:val="left"/>
      <w:pPr>
        <w:ind w:left="2143" w:hanging="357"/>
      </w:pPr>
      <w:rPr>
        <w:rFonts w:ascii="Wingdings" w:hAnsi="Wingdings" w:hint="default"/>
      </w:rPr>
    </w:lvl>
    <w:lvl w:ilvl="6">
      <w:start w:val="1"/>
      <w:numFmt w:val="bullet"/>
      <w:lvlText w:val="o"/>
      <w:lvlJc w:val="left"/>
      <w:pPr>
        <w:ind w:left="2500" w:hanging="357"/>
      </w:pPr>
      <w:rPr>
        <w:rFonts w:ascii="Courier New" w:hAnsi="Courier New" w:hint="default"/>
      </w:rPr>
    </w:lvl>
    <w:lvl w:ilvl="7">
      <w:start w:val="1"/>
      <w:numFmt w:val="bullet"/>
      <w:lvlText w:val=""/>
      <w:lvlJc w:val="left"/>
      <w:pPr>
        <w:ind w:left="2858" w:hanging="358"/>
      </w:pPr>
      <w:rPr>
        <w:rFonts w:ascii="Symbol" w:hAnsi="Symbol" w:hint="default"/>
      </w:rPr>
    </w:lvl>
    <w:lvl w:ilvl="8">
      <w:start w:val="1"/>
      <w:numFmt w:val="bullet"/>
      <w:lvlText w:val=""/>
      <w:lvlJc w:val="left"/>
      <w:pPr>
        <w:ind w:left="3215" w:hanging="357"/>
      </w:pPr>
      <w:rPr>
        <w:rFonts w:ascii="Symbol" w:hAnsi="Symbol" w:hint="default"/>
      </w:rPr>
    </w:lvl>
  </w:abstractNum>
  <w:abstractNum w:abstractNumId="10" w15:restartNumberingAfterBreak="0">
    <w:nsid w:val="1C0F1A31"/>
    <w:multiLevelType w:val="multilevel"/>
    <w:tmpl w:val="F46C8390"/>
    <w:styleLink w:val="SCSANumberedList"/>
    <w:lvl w:ilvl="0">
      <w:start w:val="1"/>
      <w:numFmt w:val="decimal"/>
      <w:lvlText w:val="%1."/>
      <w:lvlJc w:val="left"/>
      <w:pPr>
        <w:ind w:left="360" w:hanging="360"/>
      </w:pPr>
      <w:rPr>
        <w:rFonts w:hint="default"/>
      </w:rPr>
    </w:lvl>
    <w:lvl w:ilvl="1">
      <w:start w:val="1"/>
      <w:numFmt w:val="lowerLetter"/>
      <w:lvlText w:val="(%2)"/>
      <w:lvlJc w:val="left"/>
      <w:pPr>
        <w:ind w:left="714" w:hanging="354"/>
      </w:pPr>
      <w:rPr>
        <w:rFonts w:hint="default"/>
      </w:rPr>
    </w:lvl>
    <w:lvl w:ilvl="2">
      <w:start w:val="1"/>
      <w:numFmt w:val="lowerRoman"/>
      <w:lvlText w:val="(%3)"/>
      <w:lvlJc w:val="left"/>
      <w:pPr>
        <w:ind w:left="1072" w:hanging="358"/>
      </w:pPr>
      <w:rPr>
        <w:rFonts w:hint="default"/>
      </w:rPr>
    </w:lvl>
    <w:lvl w:ilvl="3">
      <w:start w:val="1"/>
      <w:numFmt w:val="decimal"/>
      <w:lvlText w:val="(%4)"/>
      <w:lvlJc w:val="left"/>
      <w:pPr>
        <w:ind w:left="1429" w:hanging="357"/>
      </w:pPr>
      <w:rPr>
        <w:rFonts w:hint="default"/>
      </w:rPr>
    </w:lvl>
    <w:lvl w:ilvl="4">
      <w:start w:val="1"/>
      <w:numFmt w:val="lowerLetter"/>
      <w:lvlText w:val="(%5)"/>
      <w:lvlJc w:val="left"/>
      <w:pPr>
        <w:ind w:left="1786" w:hanging="357"/>
      </w:pPr>
      <w:rPr>
        <w:rFonts w:hint="default"/>
      </w:rPr>
    </w:lvl>
    <w:lvl w:ilvl="5">
      <w:start w:val="1"/>
      <w:numFmt w:val="lowerRoman"/>
      <w:lvlText w:val="(%6)"/>
      <w:lvlJc w:val="left"/>
      <w:pPr>
        <w:ind w:left="2143" w:hanging="357"/>
      </w:pPr>
      <w:rPr>
        <w:rFonts w:hint="default"/>
      </w:rPr>
    </w:lvl>
    <w:lvl w:ilvl="6">
      <w:start w:val="1"/>
      <w:numFmt w:val="decimal"/>
      <w:lvlText w:val="%7."/>
      <w:lvlJc w:val="left"/>
      <w:pPr>
        <w:ind w:left="2500" w:hanging="357"/>
      </w:pPr>
      <w:rPr>
        <w:rFonts w:hint="default"/>
      </w:rPr>
    </w:lvl>
    <w:lvl w:ilvl="7">
      <w:start w:val="1"/>
      <w:numFmt w:val="lowerLetter"/>
      <w:lvlText w:val="%8."/>
      <w:lvlJc w:val="left"/>
      <w:pPr>
        <w:ind w:left="2858" w:hanging="358"/>
      </w:pPr>
      <w:rPr>
        <w:rFonts w:hint="default"/>
      </w:rPr>
    </w:lvl>
    <w:lvl w:ilvl="8">
      <w:start w:val="1"/>
      <w:numFmt w:val="lowerRoman"/>
      <w:lvlText w:val="%9."/>
      <w:lvlJc w:val="left"/>
      <w:pPr>
        <w:ind w:left="3215" w:hanging="357"/>
      </w:pPr>
      <w:rPr>
        <w:rFonts w:hint="default"/>
      </w:rPr>
    </w:lvl>
  </w:abstractNum>
  <w:abstractNum w:abstractNumId="11" w15:restartNumberingAfterBreak="0">
    <w:nsid w:val="1C495F4E"/>
    <w:multiLevelType w:val="multilevel"/>
    <w:tmpl w:val="762853C8"/>
    <w:numStyleLink w:val="SCSABulletList"/>
  </w:abstractNum>
  <w:abstractNum w:abstractNumId="12" w15:restartNumberingAfterBreak="0">
    <w:nsid w:val="1D306FBA"/>
    <w:multiLevelType w:val="multilevel"/>
    <w:tmpl w:val="762853C8"/>
    <w:numStyleLink w:val="SCSABulletList"/>
  </w:abstractNum>
  <w:abstractNum w:abstractNumId="13" w15:restartNumberingAfterBreak="0">
    <w:nsid w:val="1F537D05"/>
    <w:multiLevelType w:val="multilevel"/>
    <w:tmpl w:val="D03C0D98"/>
    <w:styleLink w:val="BulletsList"/>
    <w:lvl w:ilvl="0">
      <w:start w:val="1"/>
      <w:numFmt w:val="bullet"/>
      <w:lvlText w:val=""/>
      <w:lvlJc w:val="left"/>
      <w:pPr>
        <w:tabs>
          <w:tab w:val="num" w:pos="284"/>
        </w:tabs>
        <w:ind w:left="284" w:hanging="284"/>
      </w:pPr>
      <w:rPr>
        <w:rFonts w:ascii="Symbol" w:hAnsi="Symbol" w:hint="default"/>
        <w:color w:val="auto"/>
      </w:rPr>
    </w:lvl>
    <w:lvl w:ilvl="1">
      <w:start w:val="1"/>
      <w:numFmt w:val="bullet"/>
      <w:lvlText w:val="­"/>
      <w:lvlJc w:val="left"/>
      <w:pPr>
        <w:tabs>
          <w:tab w:val="num" w:pos="568"/>
        </w:tabs>
        <w:ind w:left="568" w:hanging="284"/>
      </w:pPr>
      <w:rPr>
        <w:rFonts w:ascii="Courier New" w:hAnsi="Courier New" w:hint="default"/>
      </w:rPr>
    </w:lvl>
    <w:lvl w:ilvl="2">
      <w:start w:val="1"/>
      <w:numFmt w:val="bullet"/>
      <w:lvlText w:val=""/>
      <w:lvlJc w:val="left"/>
      <w:pPr>
        <w:tabs>
          <w:tab w:val="num" w:pos="852"/>
        </w:tabs>
        <w:ind w:left="852" w:hanging="284"/>
      </w:pPr>
      <w:rPr>
        <w:rFonts w:ascii="Wingdings" w:hAnsi="Wingdings" w:hint="default"/>
      </w:rPr>
    </w:lvl>
    <w:lvl w:ilvl="3">
      <w:start w:val="1"/>
      <w:numFmt w:val="bullet"/>
      <w:lvlText w:val=""/>
      <w:lvlJc w:val="left"/>
      <w:pPr>
        <w:tabs>
          <w:tab w:val="num" w:pos="1136"/>
        </w:tabs>
        <w:ind w:left="1136" w:hanging="284"/>
      </w:pPr>
      <w:rPr>
        <w:rFonts w:ascii="Symbol" w:hAnsi="Symbol" w:hint="default"/>
      </w:rPr>
    </w:lvl>
    <w:lvl w:ilvl="4">
      <w:start w:val="1"/>
      <w:numFmt w:val="bullet"/>
      <w:lvlText w:val="o"/>
      <w:lvlJc w:val="left"/>
      <w:pPr>
        <w:tabs>
          <w:tab w:val="num" w:pos="1420"/>
        </w:tabs>
        <w:ind w:left="1420" w:hanging="284"/>
      </w:pPr>
      <w:rPr>
        <w:rFonts w:ascii="Courier New" w:hAnsi="Courier New" w:cs="Courier New" w:hint="default"/>
      </w:rPr>
    </w:lvl>
    <w:lvl w:ilvl="5">
      <w:start w:val="1"/>
      <w:numFmt w:val="bullet"/>
      <w:lvlText w:val=""/>
      <w:lvlJc w:val="left"/>
      <w:pPr>
        <w:tabs>
          <w:tab w:val="num" w:pos="1704"/>
        </w:tabs>
        <w:ind w:left="1704" w:hanging="284"/>
      </w:pPr>
      <w:rPr>
        <w:rFonts w:ascii="Wingdings" w:hAnsi="Wingdings" w:hint="default"/>
      </w:rPr>
    </w:lvl>
    <w:lvl w:ilvl="6">
      <w:start w:val="1"/>
      <w:numFmt w:val="bullet"/>
      <w:lvlText w:val=""/>
      <w:lvlJc w:val="left"/>
      <w:pPr>
        <w:tabs>
          <w:tab w:val="num" w:pos="1988"/>
        </w:tabs>
        <w:ind w:left="1988" w:hanging="284"/>
      </w:pPr>
      <w:rPr>
        <w:rFonts w:ascii="Symbol" w:hAnsi="Symbol" w:hint="default"/>
      </w:rPr>
    </w:lvl>
    <w:lvl w:ilvl="7">
      <w:start w:val="1"/>
      <w:numFmt w:val="bullet"/>
      <w:lvlText w:val="o"/>
      <w:lvlJc w:val="left"/>
      <w:pPr>
        <w:tabs>
          <w:tab w:val="num" w:pos="2272"/>
        </w:tabs>
        <w:ind w:left="2272" w:hanging="284"/>
      </w:pPr>
      <w:rPr>
        <w:rFonts w:ascii="Courier New" w:hAnsi="Courier New" w:cs="Courier New" w:hint="default"/>
      </w:rPr>
    </w:lvl>
    <w:lvl w:ilvl="8">
      <w:start w:val="1"/>
      <w:numFmt w:val="bullet"/>
      <w:lvlText w:val=""/>
      <w:lvlJc w:val="left"/>
      <w:pPr>
        <w:tabs>
          <w:tab w:val="num" w:pos="2556"/>
        </w:tabs>
        <w:ind w:left="2556" w:hanging="284"/>
      </w:pPr>
      <w:rPr>
        <w:rFonts w:ascii="Wingdings" w:hAnsi="Wingdings" w:hint="default"/>
      </w:rPr>
    </w:lvl>
  </w:abstractNum>
  <w:abstractNum w:abstractNumId="14" w15:restartNumberingAfterBreak="0">
    <w:nsid w:val="1FCD3D11"/>
    <w:multiLevelType w:val="multilevel"/>
    <w:tmpl w:val="762853C8"/>
    <w:numStyleLink w:val="SCSABulletList"/>
  </w:abstractNum>
  <w:abstractNum w:abstractNumId="15" w15:restartNumberingAfterBreak="0">
    <w:nsid w:val="23692A16"/>
    <w:multiLevelType w:val="multilevel"/>
    <w:tmpl w:val="762853C8"/>
    <w:numStyleLink w:val="SCSABulletList"/>
  </w:abstractNum>
  <w:abstractNum w:abstractNumId="16" w15:restartNumberingAfterBreak="0">
    <w:nsid w:val="23C6230B"/>
    <w:multiLevelType w:val="multilevel"/>
    <w:tmpl w:val="762853C8"/>
    <w:numStyleLink w:val="SCSABulletList"/>
  </w:abstractNum>
  <w:abstractNum w:abstractNumId="17" w15:restartNumberingAfterBreak="0">
    <w:nsid w:val="279E0693"/>
    <w:multiLevelType w:val="multilevel"/>
    <w:tmpl w:val="762853C8"/>
    <w:numStyleLink w:val="SCSABulletList"/>
  </w:abstractNum>
  <w:abstractNum w:abstractNumId="18" w15:restartNumberingAfterBreak="0">
    <w:nsid w:val="2AEB4296"/>
    <w:multiLevelType w:val="multilevel"/>
    <w:tmpl w:val="559CCC32"/>
    <w:styleLink w:val="HASSICONS"/>
    <w:lvl w:ilvl="0">
      <w:start w:val="1"/>
      <w:numFmt w:val="bullet"/>
      <w:lvlText w:val=""/>
      <w:lvlPicBulletId w:val="0"/>
      <w:lvlJc w:val="left"/>
      <w:pPr>
        <w:ind w:left="360" w:hanging="360"/>
      </w:pPr>
      <w:rPr>
        <w:rFonts w:ascii="Symbol" w:hAnsi="Symbol"/>
        <w:color w:val="auto"/>
        <w:sz w:val="36"/>
        <w:szCs w:val="36"/>
      </w:rPr>
    </w:lvl>
    <w:lvl w:ilvl="1">
      <w:start w:val="1"/>
      <w:numFmt w:val="bullet"/>
      <w:lvlRestart w:val="0"/>
      <w:lvlText w:val=""/>
      <w:lvlPicBulletId w:val="1"/>
      <w:lvlJc w:val="left"/>
      <w:pPr>
        <w:ind w:left="357" w:hanging="357"/>
      </w:pPr>
      <w:rPr>
        <w:rFonts w:ascii="Symbol" w:hAnsi="Symbol" w:hint="default"/>
        <w:color w:val="auto"/>
        <w:sz w:val="36"/>
        <w:szCs w:val="36"/>
      </w:rPr>
    </w:lvl>
    <w:lvl w:ilvl="2">
      <w:start w:val="1"/>
      <w:numFmt w:val="bullet"/>
      <w:lvlRestart w:val="0"/>
      <w:lvlText w:val=""/>
      <w:lvlPicBulletId w:val="2"/>
      <w:lvlJc w:val="left"/>
      <w:pPr>
        <w:ind w:left="357" w:hanging="357"/>
      </w:pPr>
      <w:rPr>
        <w:rFonts w:ascii="Symbol" w:hAnsi="Symbol"/>
        <w:color w:val="auto"/>
        <w:sz w:val="36"/>
        <w:szCs w:val="36"/>
      </w:rPr>
    </w:lvl>
    <w:lvl w:ilvl="3">
      <w:start w:val="1"/>
      <w:numFmt w:val="bullet"/>
      <w:lvlRestart w:val="0"/>
      <w:lvlText w:val=""/>
      <w:lvlPicBulletId w:val="3"/>
      <w:lvlJc w:val="left"/>
      <w:pPr>
        <w:ind w:left="357" w:hanging="357"/>
      </w:pPr>
      <w:rPr>
        <w:rFonts w:ascii="Symbol" w:hAnsi="Symbol"/>
        <w:color w:val="auto"/>
        <w:sz w:val="36"/>
        <w:szCs w:val="36"/>
      </w:rPr>
    </w:lvl>
    <w:lvl w:ilvl="4">
      <w:start w:val="1"/>
      <w:numFmt w:val="bullet"/>
      <w:lvlRestart w:val="0"/>
      <w:lvlText w:val=""/>
      <w:lvlPicBulletId w:val="4"/>
      <w:lvlJc w:val="left"/>
      <w:pPr>
        <w:ind w:left="357" w:hanging="357"/>
      </w:pPr>
      <w:rPr>
        <w:rFonts w:ascii="Symbol" w:hAnsi="Symbol"/>
        <w:color w:val="auto"/>
        <w:sz w:val="36"/>
        <w:szCs w:val="36"/>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33213725"/>
    <w:multiLevelType w:val="multilevel"/>
    <w:tmpl w:val="762853C8"/>
    <w:numStyleLink w:val="SCSABulletList"/>
  </w:abstractNum>
  <w:abstractNum w:abstractNumId="20" w15:restartNumberingAfterBreak="0">
    <w:nsid w:val="3390524E"/>
    <w:multiLevelType w:val="multilevel"/>
    <w:tmpl w:val="F0049284"/>
    <w:styleLink w:val="CSPbulletlist"/>
    <w:lvl w:ilvl="0">
      <w:start w:val="1"/>
      <w:numFmt w:val="bullet"/>
      <w:lvlText w:val=""/>
      <w:lvlJc w:val="left"/>
      <w:pPr>
        <w:ind w:left="360" w:hanging="360"/>
      </w:pPr>
      <w:rPr>
        <w:rFonts w:ascii="Symbol" w:hAnsi="Symbol" w:hint="default"/>
      </w:rPr>
    </w:lvl>
    <w:lvl w:ilvl="1">
      <w:start w:val="1"/>
      <w:numFmt w:val="bullet"/>
      <w:lvlText w:val=""/>
      <w:lvlJc w:val="left"/>
      <w:pPr>
        <w:ind w:left="720" w:hanging="360"/>
      </w:pPr>
      <w:rPr>
        <w:rFonts w:ascii="Wingdings" w:hAnsi="Wingdings" w:hint="default"/>
      </w:rPr>
    </w:lvl>
    <w:lvl w:ilvl="2">
      <w:start w:val="1"/>
      <w:numFmt w:val="bullet"/>
      <w:lvlText w:val="o"/>
      <w:lvlJc w:val="left"/>
      <w:pPr>
        <w:ind w:left="1080" w:hanging="360"/>
      </w:pPr>
      <w:rPr>
        <w:rFonts w:ascii="Courier New" w:hAnsi="Courier New"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4DE661B"/>
    <w:multiLevelType w:val="multilevel"/>
    <w:tmpl w:val="762853C8"/>
    <w:numStyleLink w:val="SCSABulletList"/>
  </w:abstractNum>
  <w:abstractNum w:abstractNumId="22" w15:restartNumberingAfterBreak="0">
    <w:nsid w:val="35FE0879"/>
    <w:multiLevelType w:val="multilevel"/>
    <w:tmpl w:val="762853C8"/>
    <w:numStyleLink w:val="SCSABulletList"/>
  </w:abstractNum>
  <w:abstractNum w:abstractNumId="23" w15:restartNumberingAfterBreak="0">
    <w:nsid w:val="389C7B9B"/>
    <w:multiLevelType w:val="multilevel"/>
    <w:tmpl w:val="762853C8"/>
    <w:numStyleLink w:val="SCSABulletList"/>
  </w:abstractNum>
  <w:abstractNum w:abstractNumId="24" w15:restartNumberingAfterBreak="0">
    <w:nsid w:val="484F41ED"/>
    <w:multiLevelType w:val="multilevel"/>
    <w:tmpl w:val="762853C8"/>
    <w:numStyleLink w:val="SCSABulletList"/>
  </w:abstractNum>
  <w:abstractNum w:abstractNumId="25" w15:restartNumberingAfterBreak="0">
    <w:nsid w:val="4A8A5486"/>
    <w:multiLevelType w:val="multilevel"/>
    <w:tmpl w:val="762853C8"/>
    <w:numStyleLink w:val="SCSABulletList"/>
  </w:abstractNum>
  <w:abstractNum w:abstractNumId="26" w15:restartNumberingAfterBreak="0">
    <w:nsid w:val="504416B6"/>
    <w:multiLevelType w:val="multilevel"/>
    <w:tmpl w:val="762853C8"/>
    <w:numStyleLink w:val="SCSABulletList"/>
  </w:abstractNum>
  <w:abstractNum w:abstractNumId="27" w15:restartNumberingAfterBreak="0">
    <w:nsid w:val="54342766"/>
    <w:multiLevelType w:val="multilevel"/>
    <w:tmpl w:val="762853C8"/>
    <w:numStyleLink w:val="SCSABulletList"/>
  </w:abstractNum>
  <w:abstractNum w:abstractNumId="28" w15:restartNumberingAfterBreak="0">
    <w:nsid w:val="544A69A6"/>
    <w:multiLevelType w:val="multilevel"/>
    <w:tmpl w:val="762853C8"/>
    <w:numStyleLink w:val="SCSABulletList"/>
  </w:abstractNum>
  <w:abstractNum w:abstractNumId="29" w15:restartNumberingAfterBreak="0">
    <w:nsid w:val="58335FBC"/>
    <w:multiLevelType w:val="multilevel"/>
    <w:tmpl w:val="762853C8"/>
    <w:numStyleLink w:val="SCSABulletList"/>
  </w:abstractNum>
  <w:abstractNum w:abstractNumId="30" w15:restartNumberingAfterBreak="0">
    <w:nsid w:val="596E0BC6"/>
    <w:multiLevelType w:val="multilevel"/>
    <w:tmpl w:val="762853C8"/>
    <w:numStyleLink w:val="SCSABulletList"/>
  </w:abstractNum>
  <w:abstractNum w:abstractNumId="31" w15:restartNumberingAfterBreak="0">
    <w:nsid w:val="59DE6CF7"/>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5F1C0887"/>
    <w:multiLevelType w:val="multilevel"/>
    <w:tmpl w:val="762853C8"/>
    <w:numStyleLink w:val="SCSABulletList"/>
  </w:abstractNum>
  <w:abstractNum w:abstractNumId="33" w15:restartNumberingAfterBreak="0">
    <w:nsid w:val="602960AD"/>
    <w:multiLevelType w:val="multilevel"/>
    <w:tmpl w:val="762853C8"/>
    <w:numStyleLink w:val="SCSABulletList"/>
  </w:abstractNum>
  <w:abstractNum w:abstractNumId="34" w15:restartNumberingAfterBreak="0">
    <w:nsid w:val="6382414A"/>
    <w:multiLevelType w:val="hybridMultilevel"/>
    <w:tmpl w:val="D53C10C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6634153C"/>
    <w:multiLevelType w:val="multilevel"/>
    <w:tmpl w:val="762853C8"/>
    <w:numStyleLink w:val="SCSABulletList"/>
  </w:abstractNum>
  <w:abstractNum w:abstractNumId="36" w15:restartNumberingAfterBreak="0">
    <w:nsid w:val="6C7A5CF8"/>
    <w:multiLevelType w:val="multilevel"/>
    <w:tmpl w:val="762853C8"/>
    <w:numStyleLink w:val="SCSABulletList"/>
  </w:abstractNum>
  <w:abstractNum w:abstractNumId="37" w15:restartNumberingAfterBreak="0">
    <w:nsid w:val="6DDD12EB"/>
    <w:multiLevelType w:val="multilevel"/>
    <w:tmpl w:val="762853C8"/>
    <w:numStyleLink w:val="SCSABulletList"/>
  </w:abstractNum>
  <w:abstractNum w:abstractNumId="38" w15:restartNumberingAfterBreak="0">
    <w:nsid w:val="6EAA446E"/>
    <w:multiLevelType w:val="multilevel"/>
    <w:tmpl w:val="762853C8"/>
    <w:numStyleLink w:val="SCSABulletList"/>
  </w:abstractNum>
  <w:abstractNum w:abstractNumId="39" w15:restartNumberingAfterBreak="0">
    <w:nsid w:val="752028A1"/>
    <w:multiLevelType w:val="multilevel"/>
    <w:tmpl w:val="762853C8"/>
    <w:numStyleLink w:val="SCSABulletList"/>
  </w:abstractNum>
  <w:abstractNum w:abstractNumId="40" w15:restartNumberingAfterBreak="0">
    <w:nsid w:val="768E773F"/>
    <w:multiLevelType w:val="multilevel"/>
    <w:tmpl w:val="762853C8"/>
    <w:numStyleLink w:val="SCSABulletList"/>
  </w:abstractNum>
  <w:abstractNum w:abstractNumId="41" w15:restartNumberingAfterBreak="0">
    <w:nsid w:val="76A60008"/>
    <w:multiLevelType w:val="multilevel"/>
    <w:tmpl w:val="762853C8"/>
    <w:numStyleLink w:val="SCSABulletList"/>
  </w:abstractNum>
  <w:abstractNum w:abstractNumId="42" w15:restartNumberingAfterBreak="0">
    <w:nsid w:val="7A9320AF"/>
    <w:multiLevelType w:val="multilevel"/>
    <w:tmpl w:val="762853C8"/>
    <w:numStyleLink w:val="SCSABulletList"/>
  </w:abstractNum>
  <w:num w:numId="1" w16cid:durableId="1795176237">
    <w:abstractNumId w:val="13"/>
  </w:num>
  <w:num w:numId="2" w16cid:durableId="804544733">
    <w:abstractNumId w:val="20"/>
  </w:num>
  <w:num w:numId="3" w16cid:durableId="1525552656">
    <w:abstractNumId w:val="7"/>
  </w:num>
  <w:num w:numId="4" w16cid:durableId="1371803431">
    <w:abstractNumId w:val="3"/>
  </w:num>
  <w:num w:numId="5" w16cid:durableId="797988147">
    <w:abstractNumId w:val="18"/>
  </w:num>
  <w:num w:numId="6" w16cid:durableId="1391424639">
    <w:abstractNumId w:val="9"/>
  </w:num>
  <w:num w:numId="7" w16cid:durableId="1650474143">
    <w:abstractNumId w:val="2"/>
  </w:num>
  <w:num w:numId="8" w16cid:durableId="1547066477">
    <w:abstractNumId w:val="10"/>
  </w:num>
  <w:num w:numId="9" w16cid:durableId="589656100">
    <w:abstractNumId w:val="37"/>
  </w:num>
  <w:num w:numId="10" w16cid:durableId="1948461374">
    <w:abstractNumId w:val="29"/>
  </w:num>
  <w:num w:numId="11" w16cid:durableId="1321234435">
    <w:abstractNumId w:val="38"/>
  </w:num>
  <w:num w:numId="12" w16cid:durableId="307832543">
    <w:abstractNumId w:val="33"/>
  </w:num>
  <w:num w:numId="13" w16cid:durableId="1955819935">
    <w:abstractNumId w:val="16"/>
  </w:num>
  <w:num w:numId="14" w16cid:durableId="417681232">
    <w:abstractNumId w:val="42"/>
  </w:num>
  <w:num w:numId="15" w16cid:durableId="1358508901">
    <w:abstractNumId w:val="27"/>
  </w:num>
  <w:num w:numId="16" w16cid:durableId="333338084">
    <w:abstractNumId w:val="35"/>
  </w:num>
  <w:num w:numId="17" w16cid:durableId="2104719914">
    <w:abstractNumId w:val="40"/>
  </w:num>
  <w:num w:numId="18" w16cid:durableId="143742182">
    <w:abstractNumId w:val="21"/>
  </w:num>
  <w:num w:numId="19" w16cid:durableId="2080708273">
    <w:abstractNumId w:val="22"/>
  </w:num>
  <w:num w:numId="20" w16cid:durableId="1283880212">
    <w:abstractNumId w:val="25"/>
  </w:num>
  <w:num w:numId="21" w16cid:durableId="1952975056">
    <w:abstractNumId w:val="28"/>
  </w:num>
  <w:num w:numId="22" w16cid:durableId="392312479">
    <w:abstractNumId w:val="19"/>
  </w:num>
  <w:num w:numId="23" w16cid:durableId="695621869">
    <w:abstractNumId w:val="24"/>
  </w:num>
  <w:num w:numId="24" w16cid:durableId="653224658">
    <w:abstractNumId w:val="30"/>
  </w:num>
  <w:num w:numId="25" w16cid:durableId="1810317889">
    <w:abstractNumId w:val="1"/>
  </w:num>
  <w:num w:numId="26" w16cid:durableId="666135939">
    <w:abstractNumId w:val="4"/>
  </w:num>
  <w:num w:numId="27" w16cid:durableId="518857116">
    <w:abstractNumId w:val="11"/>
  </w:num>
  <w:num w:numId="28" w16cid:durableId="251476139">
    <w:abstractNumId w:val="17"/>
  </w:num>
  <w:num w:numId="29" w16cid:durableId="847670282">
    <w:abstractNumId w:val="5"/>
  </w:num>
  <w:num w:numId="30" w16cid:durableId="306907321">
    <w:abstractNumId w:val="34"/>
  </w:num>
  <w:num w:numId="31" w16cid:durableId="1666976363">
    <w:abstractNumId w:val="32"/>
  </w:num>
  <w:num w:numId="32" w16cid:durableId="1527131349">
    <w:abstractNumId w:val="8"/>
  </w:num>
  <w:num w:numId="33" w16cid:durableId="1229919956">
    <w:abstractNumId w:val="41"/>
  </w:num>
  <w:num w:numId="34" w16cid:durableId="1622297592">
    <w:abstractNumId w:val="23"/>
  </w:num>
  <w:num w:numId="35" w16cid:durableId="1563713486">
    <w:abstractNumId w:val="12"/>
  </w:num>
  <w:num w:numId="36" w16cid:durableId="379206750">
    <w:abstractNumId w:val="15"/>
  </w:num>
  <w:num w:numId="37" w16cid:durableId="1374883663">
    <w:abstractNumId w:val="36"/>
  </w:num>
  <w:num w:numId="38" w16cid:durableId="1929851961">
    <w:abstractNumId w:val="14"/>
  </w:num>
  <w:num w:numId="39" w16cid:durableId="1914700538">
    <w:abstractNumId w:val="31"/>
  </w:num>
  <w:num w:numId="40" w16cid:durableId="1326012421">
    <w:abstractNumId w:val="6"/>
  </w:num>
  <w:num w:numId="41" w16cid:durableId="74591261">
    <w:abstractNumId w:val="0"/>
  </w:num>
  <w:num w:numId="42" w16cid:durableId="770052542">
    <w:abstractNumId w:val="26"/>
  </w:num>
  <w:num w:numId="43" w16cid:durableId="1280382536">
    <w:abstractNumId w:val="39"/>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380"/>
  <w:characterSpacingControl w:val="doNotCompress"/>
  <w:hdrShapeDefaults>
    <o:shapedefaults v:ext="edit" spidmax="3073" style="mso-position-horizontal:right;mso-position-horizontal-relative:margin;mso-position-vertical:top;mso-position-vertical-relative:margin" fill="f" fillcolor="white" stroke="f">
      <v:fill color="white" on="f"/>
      <v:stroke on="f"/>
      <o:colormru v:ext="edit" colors="#ccecff,#cfc,#fc9,#fcf,#ccf"/>
    </o:shapedefaults>
  </w:hdrShapeDefaults>
  <w:footnotePr>
    <w:footnote w:id="-1"/>
    <w:footnote w:id="0"/>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27C96"/>
    <w:rsid w:val="00000974"/>
    <w:rsid w:val="00000EB1"/>
    <w:rsid w:val="000022FF"/>
    <w:rsid w:val="0000300D"/>
    <w:rsid w:val="00003280"/>
    <w:rsid w:val="000040CE"/>
    <w:rsid w:val="000043A4"/>
    <w:rsid w:val="00005D10"/>
    <w:rsid w:val="0000609C"/>
    <w:rsid w:val="00007DBF"/>
    <w:rsid w:val="00007F52"/>
    <w:rsid w:val="00011046"/>
    <w:rsid w:val="00011234"/>
    <w:rsid w:val="0001135C"/>
    <w:rsid w:val="00011515"/>
    <w:rsid w:val="00012A13"/>
    <w:rsid w:val="0001413A"/>
    <w:rsid w:val="00015342"/>
    <w:rsid w:val="00015425"/>
    <w:rsid w:val="00015E74"/>
    <w:rsid w:val="00016A12"/>
    <w:rsid w:val="00016A91"/>
    <w:rsid w:val="000214A9"/>
    <w:rsid w:val="00021BCD"/>
    <w:rsid w:val="00022606"/>
    <w:rsid w:val="00023A03"/>
    <w:rsid w:val="00023F77"/>
    <w:rsid w:val="00024555"/>
    <w:rsid w:val="00025603"/>
    <w:rsid w:val="00025CDC"/>
    <w:rsid w:val="00026548"/>
    <w:rsid w:val="00027252"/>
    <w:rsid w:val="00027DD8"/>
    <w:rsid w:val="00027E96"/>
    <w:rsid w:val="00027EA3"/>
    <w:rsid w:val="00031268"/>
    <w:rsid w:val="00031D1B"/>
    <w:rsid w:val="00031FFD"/>
    <w:rsid w:val="0003391C"/>
    <w:rsid w:val="00034267"/>
    <w:rsid w:val="00034271"/>
    <w:rsid w:val="000363EA"/>
    <w:rsid w:val="0003655F"/>
    <w:rsid w:val="00036955"/>
    <w:rsid w:val="00036A2A"/>
    <w:rsid w:val="000372EF"/>
    <w:rsid w:val="000379ED"/>
    <w:rsid w:val="00040186"/>
    <w:rsid w:val="000406DC"/>
    <w:rsid w:val="0004134C"/>
    <w:rsid w:val="0004170A"/>
    <w:rsid w:val="000422BE"/>
    <w:rsid w:val="00042BF3"/>
    <w:rsid w:val="00042E42"/>
    <w:rsid w:val="00044396"/>
    <w:rsid w:val="000445F4"/>
    <w:rsid w:val="00045008"/>
    <w:rsid w:val="00046BEF"/>
    <w:rsid w:val="00047FDB"/>
    <w:rsid w:val="00050678"/>
    <w:rsid w:val="00050AA5"/>
    <w:rsid w:val="00050EAF"/>
    <w:rsid w:val="000517C2"/>
    <w:rsid w:val="00051ADB"/>
    <w:rsid w:val="00053533"/>
    <w:rsid w:val="00054894"/>
    <w:rsid w:val="000554E1"/>
    <w:rsid w:val="00055690"/>
    <w:rsid w:val="00055786"/>
    <w:rsid w:val="00056817"/>
    <w:rsid w:val="00056F18"/>
    <w:rsid w:val="0005708F"/>
    <w:rsid w:val="000571FF"/>
    <w:rsid w:val="000605E4"/>
    <w:rsid w:val="000606B0"/>
    <w:rsid w:val="00060FFB"/>
    <w:rsid w:val="00061D89"/>
    <w:rsid w:val="0006267C"/>
    <w:rsid w:val="000629E9"/>
    <w:rsid w:val="000632CF"/>
    <w:rsid w:val="0006415D"/>
    <w:rsid w:val="00064406"/>
    <w:rsid w:val="00064B39"/>
    <w:rsid w:val="00065DD2"/>
    <w:rsid w:val="00066520"/>
    <w:rsid w:val="0006668C"/>
    <w:rsid w:val="00067526"/>
    <w:rsid w:val="00067A9C"/>
    <w:rsid w:val="00067DFD"/>
    <w:rsid w:val="0007005C"/>
    <w:rsid w:val="000708A1"/>
    <w:rsid w:val="0007135B"/>
    <w:rsid w:val="0007135C"/>
    <w:rsid w:val="00071403"/>
    <w:rsid w:val="00071827"/>
    <w:rsid w:val="00071C15"/>
    <w:rsid w:val="00073430"/>
    <w:rsid w:val="000736CA"/>
    <w:rsid w:val="00074475"/>
    <w:rsid w:val="00074799"/>
    <w:rsid w:val="00074BA7"/>
    <w:rsid w:val="00074DA4"/>
    <w:rsid w:val="00075078"/>
    <w:rsid w:val="00075345"/>
    <w:rsid w:val="00075729"/>
    <w:rsid w:val="000758B2"/>
    <w:rsid w:val="00075AB8"/>
    <w:rsid w:val="0008197B"/>
    <w:rsid w:val="0008226B"/>
    <w:rsid w:val="000825C6"/>
    <w:rsid w:val="00082765"/>
    <w:rsid w:val="00082B95"/>
    <w:rsid w:val="000834D6"/>
    <w:rsid w:val="00083BFA"/>
    <w:rsid w:val="00083EC8"/>
    <w:rsid w:val="00083EF5"/>
    <w:rsid w:val="00083FFF"/>
    <w:rsid w:val="000842DA"/>
    <w:rsid w:val="000845F4"/>
    <w:rsid w:val="00084B37"/>
    <w:rsid w:val="000859D6"/>
    <w:rsid w:val="00085CFC"/>
    <w:rsid w:val="000863F2"/>
    <w:rsid w:val="00086B31"/>
    <w:rsid w:val="00086D21"/>
    <w:rsid w:val="000875B8"/>
    <w:rsid w:val="00087B7B"/>
    <w:rsid w:val="00090419"/>
    <w:rsid w:val="00091B6B"/>
    <w:rsid w:val="00091F06"/>
    <w:rsid w:val="00092895"/>
    <w:rsid w:val="00092FEC"/>
    <w:rsid w:val="00092FED"/>
    <w:rsid w:val="0009570A"/>
    <w:rsid w:val="00095960"/>
    <w:rsid w:val="0009631B"/>
    <w:rsid w:val="0009650B"/>
    <w:rsid w:val="000969B1"/>
    <w:rsid w:val="000A001C"/>
    <w:rsid w:val="000A0660"/>
    <w:rsid w:val="000A0AA3"/>
    <w:rsid w:val="000A1635"/>
    <w:rsid w:val="000A1B3F"/>
    <w:rsid w:val="000A28A4"/>
    <w:rsid w:val="000A432C"/>
    <w:rsid w:val="000A45A7"/>
    <w:rsid w:val="000A495D"/>
    <w:rsid w:val="000A6147"/>
    <w:rsid w:val="000A6FE6"/>
    <w:rsid w:val="000A7071"/>
    <w:rsid w:val="000A72A1"/>
    <w:rsid w:val="000A779D"/>
    <w:rsid w:val="000A794D"/>
    <w:rsid w:val="000B04C3"/>
    <w:rsid w:val="000B1044"/>
    <w:rsid w:val="000B1800"/>
    <w:rsid w:val="000B1978"/>
    <w:rsid w:val="000B199B"/>
    <w:rsid w:val="000B21C9"/>
    <w:rsid w:val="000B235F"/>
    <w:rsid w:val="000B2665"/>
    <w:rsid w:val="000B27CC"/>
    <w:rsid w:val="000B33F2"/>
    <w:rsid w:val="000B3AE2"/>
    <w:rsid w:val="000B3EDD"/>
    <w:rsid w:val="000B4E1E"/>
    <w:rsid w:val="000B4FCF"/>
    <w:rsid w:val="000B5B4A"/>
    <w:rsid w:val="000B7AA0"/>
    <w:rsid w:val="000C0022"/>
    <w:rsid w:val="000C00B4"/>
    <w:rsid w:val="000C0726"/>
    <w:rsid w:val="000C0E3C"/>
    <w:rsid w:val="000C0E6D"/>
    <w:rsid w:val="000C19E9"/>
    <w:rsid w:val="000C28EE"/>
    <w:rsid w:val="000C306E"/>
    <w:rsid w:val="000C3E13"/>
    <w:rsid w:val="000C3F99"/>
    <w:rsid w:val="000C47B6"/>
    <w:rsid w:val="000C4EBF"/>
    <w:rsid w:val="000C6053"/>
    <w:rsid w:val="000C621E"/>
    <w:rsid w:val="000C7D73"/>
    <w:rsid w:val="000D106B"/>
    <w:rsid w:val="000D10FA"/>
    <w:rsid w:val="000D11AB"/>
    <w:rsid w:val="000D1D93"/>
    <w:rsid w:val="000D2039"/>
    <w:rsid w:val="000D2F29"/>
    <w:rsid w:val="000D39B9"/>
    <w:rsid w:val="000D3BD1"/>
    <w:rsid w:val="000D4456"/>
    <w:rsid w:val="000D62DF"/>
    <w:rsid w:val="000D65EC"/>
    <w:rsid w:val="000D6A12"/>
    <w:rsid w:val="000D780C"/>
    <w:rsid w:val="000D7E0E"/>
    <w:rsid w:val="000E054C"/>
    <w:rsid w:val="000E0E12"/>
    <w:rsid w:val="000E16B3"/>
    <w:rsid w:val="000E1F86"/>
    <w:rsid w:val="000E2E70"/>
    <w:rsid w:val="000E374F"/>
    <w:rsid w:val="000E3992"/>
    <w:rsid w:val="000E3AB2"/>
    <w:rsid w:val="000E4CFE"/>
    <w:rsid w:val="000E4E18"/>
    <w:rsid w:val="000E5260"/>
    <w:rsid w:val="000E5326"/>
    <w:rsid w:val="000E67B6"/>
    <w:rsid w:val="000E6C55"/>
    <w:rsid w:val="000E6EA3"/>
    <w:rsid w:val="000E6FA2"/>
    <w:rsid w:val="000E7337"/>
    <w:rsid w:val="000E738D"/>
    <w:rsid w:val="000E770E"/>
    <w:rsid w:val="000E786F"/>
    <w:rsid w:val="000F0DAD"/>
    <w:rsid w:val="000F1308"/>
    <w:rsid w:val="000F215F"/>
    <w:rsid w:val="000F23ED"/>
    <w:rsid w:val="000F2854"/>
    <w:rsid w:val="000F2B94"/>
    <w:rsid w:val="000F32B2"/>
    <w:rsid w:val="000F38CD"/>
    <w:rsid w:val="000F4DD9"/>
    <w:rsid w:val="000F52B5"/>
    <w:rsid w:val="000F5BFE"/>
    <w:rsid w:val="000F5EF5"/>
    <w:rsid w:val="000F6E15"/>
    <w:rsid w:val="000F71DA"/>
    <w:rsid w:val="000F770C"/>
    <w:rsid w:val="0010028D"/>
    <w:rsid w:val="0010057A"/>
    <w:rsid w:val="00100BF2"/>
    <w:rsid w:val="00100FA1"/>
    <w:rsid w:val="0010170B"/>
    <w:rsid w:val="00101833"/>
    <w:rsid w:val="001019F0"/>
    <w:rsid w:val="00101A63"/>
    <w:rsid w:val="00101CF6"/>
    <w:rsid w:val="00101D4C"/>
    <w:rsid w:val="00102ECC"/>
    <w:rsid w:val="00103722"/>
    <w:rsid w:val="00103F4A"/>
    <w:rsid w:val="001040A6"/>
    <w:rsid w:val="0010434B"/>
    <w:rsid w:val="00105127"/>
    <w:rsid w:val="001057AC"/>
    <w:rsid w:val="00105BEB"/>
    <w:rsid w:val="00105D44"/>
    <w:rsid w:val="00106302"/>
    <w:rsid w:val="00106D94"/>
    <w:rsid w:val="001103BE"/>
    <w:rsid w:val="00111644"/>
    <w:rsid w:val="00111C49"/>
    <w:rsid w:val="0011280F"/>
    <w:rsid w:val="00112F64"/>
    <w:rsid w:val="00113BFD"/>
    <w:rsid w:val="00113E0A"/>
    <w:rsid w:val="001141D8"/>
    <w:rsid w:val="00115A8C"/>
    <w:rsid w:val="00116485"/>
    <w:rsid w:val="00116C4C"/>
    <w:rsid w:val="0012055C"/>
    <w:rsid w:val="00120E4C"/>
    <w:rsid w:val="00121CA2"/>
    <w:rsid w:val="00121D7B"/>
    <w:rsid w:val="00122282"/>
    <w:rsid w:val="00123E4E"/>
    <w:rsid w:val="001240EF"/>
    <w:rsid w:val="00124778"/>
    <w:rsid w:val="001247D8"/>
    <w:rsid w:val="001251BA"/>
    <w:rsid w:val="00125860"/>
    <w:rsid w:val="00125D7A"/>
    <w:rsid w:val="001276CB"/>
    <w:rsid w:val="00127A14"/>
    <w:rsid w:val="001306E8"/>
    <w:rsid w:val="00130EFC"/>
    <w:rsid w:val="00131306"/>
    <w:rsid w:val="00131A7E"/>
    <w:rsid w:val="00131E2B"/>
    <w:rsid w:val="00132BC2"/>
    <w:rsid w:val="00132CE6"/>
    <w:rsid w:val="0013384B"/>
    <w:rsid w:val="00135CBC"/>
    <w:rsid w:val="00136F7E"/>
    <w:rsid w:val="00137012"/>
    <w:rsid w:val="00137359"/>
    <w:rsid w:val="00137481"/>
    <w:rsid w:val="00137DC4"/>
    <w:rsid w:val="00137F47"/>
    <w:rsid w:val="001400C9"/>
    <w:rsid w:val="001404AE"/>
    <w:rsid w:val="001407C5"/>
    <w:rsid w:val="0014098B"/>
    <w:rsid w:val="00140C29"/>
    <w:rsid w:val="00140F5D"/>
    <w:rsid w:val="0014155C"/>
    <w:rsid w:val="00141779"/>
    <w:rsid w:val="00143757"/>
    <w:rsid w:val="0014412E"/>
    <w:rsid w:val="001444F7"/>
    <w:rsid w:val="001447D3"/>
    <w:rsid w:val="001454C9"/>
    <w:rsid w:val="00145568"/>
    <w:rsid w:val="0014572A"/>
    <w:rsid w:val="00145BF2"/>
    <w:rsid w:val="00145C3B"/>
    <w:rsid w:val="00146781"/>
    <w:rsid w:val="00150058"/>
    <w:rsid w:val="001507D6"/>
    <w:rsid w:val="00151647"/>
    <w:rsid w:val="001518FE"/>
    <w:rsid w:val="00151CDD"/>
    <w:rsid w:val="00151FB1"/>
    <w:rsid w:val="00152C28"/>
    <w:rsid w:val="0015305A"/>
    <w:rsid w:val="00154597"/>
    <w:rsid w:val="00154A51"/>
    <w:rsid w:val="00155056"/>
    <w:rsid w:val="00155A02"/>
    <w:rsid w:val="00155EED"/>
    <w:rsid w:val="00155FF4"/>
    <w:rsid w:val="00156B26"/>
    <w:rsid w:val="001574F9"/>
    <w:rsid w:val="001605AC"/>
    <w:rsid w:val="001607A5"/>
    <w:rsid w:val="00161649"/>
    <w:rsid w:val="00161A51"/>
    <w:rsid w:val="001620EF"/>
    <w:rsid w:val="001627BF"/>
    <w:rsid w:val="001634B0"/>
    <w:rsid w:val="001641C1"/>
    <w:rsid w:val="001643A6"/>
    <w:rsid w:val="0016448B"/>
    <w:rsid w:val="00164DCB"/>
    <w:rsid w:val="00165525"/>
    <w:rsid w:val="0016557A"/>
    <w:rsid w:val="00165615"/>
    <w:rsid w:val="001659AA"/>
    <w:rsid w:val="00166380"/>
    <w:rsid w:val="0016672A"/>
    <w:rsid w:val="0016715F"/>
    <w:rsid w:val="00167A8E"/>
    <w:rsid w:val="00170657"/>
    <w:rsid w:val="00171987"/>
    <w:rsid w:val="001719BD"/>
    <w:rsid w:val="00171A8D"/>
    <w:rsid w:val="00172246"/>
    <w:rsid w:val="001724B1"/>
    <w:rsid w:val="00173489"/>
    <w:rsid w:val="0017388F"/>
    <w:rsid w:val="00173B46"/>
    <w:rsid w:val="00173EF1"/>
    <w:rsid w:val="00174197"/>
    <w:rsid w:val="0017442C"/>
    <w:rsid w:val="00174C05"/>
    <w:rsid w:val="00175268"/>
    <w:rsid w:val="001753A8"/>
    <w:rsid w:val="0017557A"/>
    <w:rsid w:val="0017646E"/>
    <w:rsid w:val="0017656A"/>
    <w:rsid w:val="001769B4"/>
    <w:rsid w:val="00177545"/>
    <w:rsid w:val="001777A8"/>
    <w:rsid w:val="00177BF6"/>
    <w:rsid w:val="00177D84"/>
    <w:rsid w:val="00180545"/>
    <w:rsid w:val="00180FBB"/>
    <w:rsid w:val="0018102B"/>
    <w:rsid w:val="0018200F"/>
    <w:rsid w:val="001839CC"/>
    <w:rsid w:val="00183C3A"/>
    <w:rsid w:val="00184DFB"/>
    <w:rsid w:val="00184F67"/>
    <w:rsid w:val="00185ABD"/>
    <w:rsid w:val="00185B01"/>
    <w:rsid w:val="00186CDA"/>
    <w:rsid w:val="001871B3"/>
    <w:rsid w:val="00190075"/>
    <w:rsid w:val="00190B6E"/>
    <w:rsid w:val="00190C5F"/>
    <w:rsid w:val="00191133"/>
    <w:rsid w:val="001913F0"/>
    <w:rsid w:val="0019173C"/>
    <w:rsid w:val="00191792"/>
    <w:rsid w:val="00193E81"/>
    <w:rsid w:val="00194546"/>
    <w:rsid w:val="00195220"/>
    <w:rsid w:val="0019525A"/>
    <w:rsid w:val="001971C2"/>
    <w:rsid w:val="001A1490"/>
    <w:rsid w:val="001A187B"/>
    <w:rsid w:val="001A26CC"/>
    <w:rsid w:val="001A2EAA"/>
    <w:rsid w:val="001A43C1"/>
    <w:rsid w:val="001A43C8"/>
    <w:rsid w:val="001A43E8"/>
    <w:rsid w:val="001A4BE0"/>
    <w:rsid w:val="001A5A29"/>
    <w:rsid w:val="001A5FF3"/>
    <w:rsid w:val="001A6A00"/>
    <w:rsid w:val="001B0DFD"/>
    <w:rsid w:val="001B167E"/>
    <w:rsid w:val="001B196D"/>
    <w:rsid w:val="001B386A"/>
    <w:rsid w:val="001B3BE7"/>
    <w:rsid w:val="001B49DA"/>
    <w:rsid w:val="001B68DC"/>
    <w:rsid w:val="001B6A69"/>
    <w:rsid w:val="001B6DD0"/>
    <w:rsid w:val="001C0350"/>
    <w:rsid w:val="001C20AD"/>
    <w:rsid w:val="001C3C91"/>
    <w:rsid w:val="001C4127"/>
    <w:rsid w:val="001C4315"/>
    <w:rsid w:val="001C4CB7"/>
    <w:rsid w:val="001C4D23"/>
    <w:rsid w:val="001C51C3"/>
    <w:rsid w:val="001C54EA"/>
    <w:rsid w:val="001C5A48"/>
    <w:rsid w:val="001C5BD9"/>
    <w:rsid w:val="001C5CF2"/>
    <w:rsid w:val="001C5D7A"/>
    <w:rsid w:val="001C5FBF"/>
    <w:rsid w:val="001C624F"/>
    <w:rsid w:val="001C671B"/>
    <w:rsid w:val="001C6BC0"/>
    <w:rsid w:val="001C6FB7"/>
    <w:rsid w:val="001C70FB"/>
    <w:rsid w:val="001C76AF"/>
    <w:rsid w:val="001C7CD9"/>
    <w:rsid w:val="001C7DF2"/>
    <w:rsid w:val="001D07D3"/>
    <w:rsid w:val="001D0EFC"/>
    <w:rsid w:val="001D2A05"/>
    <w:rsid w:val="001D2B73"/>
    <w:rsid w:val="001D3248"/>
    <w:rsid w:val="001D365A"/>
    <w:rsid w:val="001D3FB7"/>
    <w:rsid w:val="001D4108"/>
    <w:rsid w:val="001D5FC5"/>
    <w:rsid w:val="001D681C"/>
    <w:rsid w:val="001D6EF2"/>
    <w:rsid w:val="001D7E1E"/>
    <w:rsid w:val="001E003E"/>
    <w:rsid w:val="001E136C"/>
    <w:rsid w:val="001E167F"/>
    <w:rsid w:val="001E39A4"/>
    <w:rsid w:val="001E43BD"/>
    <w:rsid w:val="001E4AD1"/>
    <w:rsid w:val="001E4F76"/>
    <w:rsid w:val="001E5014"/>
    <w:rsid w:val="001E5C1F"/>
    <w:rsid w:val="001E6622"/>
    <w:rsid w:val="001E7A96"/>
    <w:rsid w:val="001F03B2"/>
    <w:rsid w:val="001F042A"/>
    <w:rsid w:val="001F0901"/>
    <w:rsid w:val="001F0ADF"/>
    <w:rsid w:val="001F2505"/>
    <w:rsid w:val="001F27B3"/>
    <w:rsid w:val="001F2AA0"/>
    <w:rsid w:val="001F2EF8"/>
    <w:rsid w:val="001F3264"/>
    <w:rsid w:val="001F3404"/>
    <w:rsid w:val="001F514E"/>
    <w:rsid w:val="001F52CC"/>
    <w:rsid w:val="001F5619"/>
    <w:rsid w:val="001F5C14"/>
    <w:rsid w:val="001F6018"/>
    <w:rsid w:val="001F64A7"/>
    <w:rsid w:val="001F7C5B"/>
    <w:rsid w:val="00200145"/>
    <w:rsid w:val="0020031A"/>
    <w:rsid w:val="00200DE7"/>
    <w:rsid w:val="00201C53"/>
    <w:rsid w:val="00202DEE"/>
    <w:rsid w:val="00202F4F"/>
    <w:rsid w:val="00203862"/>
    <w:rsid w:val="00203AC3"/>
    <w:rsid w:val="00203C4D"/>
    <w:rsid w:val="00203DE6"/>
    <w:rsid w:val="00203E1C"/>
    <w:rsid w:val="002046C1"/>
    <w:rsid w:val="00205805"/>
    <w:rsid w:val="00205D5A"/>
    <w:rsid w:val="00205DA4"/>
    <w:rsid w:val="00207534"/>
    <w:rsid w:val="002076CA"/>
    <w:rsid w:val="00207893"/>
    <w:rsid w:val="00207EFA"/>
    <w:rsid w:val="00210015"/>
    <w:rsid w:val="002104A1"/>
    <w:rsid w:val="0021273B"/>
    <w:rsid w:val="002132D0"/>
    <w:rsid w:val="0021356E"/>
    <w:rsid w:val="00213752"/>
    <w:rsid w:val="002139E4"/>
    <w:rsid w:val="00213CD8"/>
    <w:rsid w:val="00213E49"/>
    <w:rsid w:val="00214493"/>
    <w:rsid w:val="002145DF"/>
    <w:rsid w:val="00214F32"/>
    <w:rsid w:val="002150FF"/>
    <w:rsid w:val="00216124"/>
    <w:rsid w:val="00216259"/>
    <w:rsid w:val="002166FC"/>
    <w:rsid w:val="00216A46"/>
    <w:rsid w:val="00216C8D"/>
    <w:rsid w:val="002170E0"/>
    <w:rsid w:val="00220656"/>
    <w:rsid w:val="00222CD8"/>
    <w:rsid w:val="00223625"/>
    <w:rsid w:val="00224217"/>
    <w:rsid w:val="0022428B"/>
    <w:rsid w:val="002254A2"/>
    <w:rsid w:val="002254D7"/>
    <w:rsid w:val="00225DCC"/>
    <w:rsid w:val="002260FC"/>
    <w:rsid w:val="00227363"/>
    <w:rsid w:val="0022750E"/>
    <w:rsid w:val="00227608"/>
    <w:rsid w:val="002303A7"/>
    <w:rsid w:val="002303CB"/>
    <w:rsid w:val="00230ABF"/>
    <w:rsid w:val="00231A3C"/>
    <w:rsid w:val="00232635"/>
    <w:rsid w:val="00232959"/>
    <w:rsid w:val="002331A0"/>
    <w:rsid w:val="0023337A"/>
    <w:rsid w:val="00233CBB"/>
    <w:rsid w:val="00233FC0"/>
    <w:rsid w:val="00234860"/>
    <w:rsid w:val="002353F1"/>
    <w:rsid w:val="00235862"/>
    <w:rsid w:val="002358E8"/>
    <w:rsid w:val="0023647B"/>
    <w:rsid w:val="002373DA"/>
    <w:rsid w:val="00237FAD"/>
    <w:rsid w:val="00240B7F"/>
    <w:rsid w:val="00240EDA"/>
    <w:rsid w:val="0024277F"/>
    <w:rsid w:val="0024299E"/>
    <w:rsid w:val="00243179"/>
    <w:rsid w:val="00243509"/>
    <w:rsid w:val="0024366B"/>
    <w:rsid w:val="00243818"/>
    <w:rsid w:val="00243C47"/>
    <w:rsid w:val="0024509A"/>
    <w:rsid w:val="002450D1"/>
    <w:rsid w:val="00245359"/>
    <w:rsid w:val="002459B0"/>
    <w:rsid w:val="0024608E"/>
    <w:rsid w:val="002466C7"/>
    <w:rsid w:val="00246BC1"/>
    <w:rsid w:val="00246C1C"/>
    <w:rsid w:val="0024778E"/>
    <w:rsid w:val="00252FF3"/>
    <w:rsid w:val="00253D87"/>
    <w:rsid w:val="00254350"/>
    <w:rsid w:val="002544E1"/>
    <w:rsid w:val="00254906"/>
    <w:rsid w:val="00254930"/>
    <w:rsid w:val="00254E71"/>
    <w:rsid w:val="002552AD"/>
    <w:rsid w:val="00257405"/>
    <w:rsid w:val="00257476"/>
    <w:rsid w:val="0026010C"/>
    <w:rsid w:val="0026069B"/>
    <w:rsid w:val="00261A47"/>
    <w:rsid w:val="002621DC"/>
    <w:rsid w:val="00262FAB"/>
    <w:rsid w:val="00264028"/>
    <w:rsid w:val="00264F51"/>
    <w:rsid w:val="00265D88"/>
    <w:rsid w:val="00266437"/>
    <w:rsid w:val="00266A2A"/>
    <w:rsid w:val="00270E68"/>
    <w:rsid w:val="00271371"/>
    <w:rsid w:val="00271417"/>
    <w:rsid w:val="00271D0C"/>
    <w:rsid w:val="002723B8"/>
    <w:rsid w:val="002723C2"/>
    <w:rsid w:val="00272C28"/>
    <w:rsid w:val="002734E6"/>
    <w:rsid w:val="002735A2"/>
    <w:rsid w:val="00273DE2"/>
    <w:rsid w:val="00274206"/>
    <w:rsid w:val="00274767"/>
    <w:rsid w:val="0027478D"/>
    <w:rsid w:val="00274B37"/>
    <w:rsid w:val="00274B50"/>
    <w:rsid w:val="00274F09"/>
    <w:rsid w:val="0027568F"/>
    <w:rsid w:val="00275B31"/>
    <w:rsid w:val="0027688A"/>
    <w:rsid w:val="00276D36"/>
    <w:rsid w:val="002778DF"/>
    <w:rsid w:val="00277B19"/>
    <w:rsid w:val="0028035E"/>
    <w:rsid w:val="00280C24"/>
    <w:rsid w:val="00281564"/>
    <w:rsid w:val="002834E2"/>
    <w:rsid w:val="00283651"/>
    <w:rsid w:val="002848CA"/>
    <w:rsid w:val="00284B38"/>
    <w:rsid w:val="00284E8F"/>
    <w:rsid w:val="00285338"/>
    <w:rsid w:val="0028536B"/>
    <w:rsid w:val="002859A3"/>
    <w:rsid w:val="002865DA"/>
    <w:rsid w:val="00286B6C"/>
    <w:rsid w:val="00286E0A"/>
    <w:rsid w:val="00291394"/>
    <w:rsid w:val="00292101"/>
    <w:rsid w:val="00292459"/>
    <w:rsid w:val="00292A55"/>
    <w:rsid w:val="002938B5"/>
    <w:rsid w:val="002946F8"/>
    <w:rsid w:val="00294721"/>
    <w:rsid w:val="00295397"/>
    <w:rsid w:val="00295A15"/>
    <w:rsid w:val="00297236"/>
    <w:rsid w:val="0029730A"/>
    <w:rsid w:val="002A0C54"/>
    <w:rsid w:val="002A215A"/>
    <w:rsid w:val="002A26D6"/>
    <w:rsid w:val="002A277A"/>
    <w:rsid w:val="002A3238"/>
    <w:rsid w:val="002A323A"/>
    <w:rsid w:val="002A3668"/>
    <w:rsid w:val="002A36CD"/>
    <w:rsid w:val="002A3D4B"/>
    <w:rsid w:val="002A489B"/>
    <w:rsid w:val="002A492D"/>
    <w:rsid w:val="002A56B8"/>
    <w:rsid w:val="002A6676"/>
    <w:rsid w:val="002A79B9"/>
    <w:rsid w:val="002B12FC"/>
    <w:rsid w:val="002B139D"/>
    <w:rsid w:val="002B1437"/>
    <w:rsid w:val="002B1B03"/>
    <w:rsid w:val="002B1B40"/>
    <w:rsid w:val="002B283C"/>
    <w:rsid w:val="002B30EB"/>
    <w:rsid w:val="002B36CD"/>
    <w:rsid w:val="002B3A8D"/>
    <w:rsid w:val="002B5BFC"/>
    <w:rsid w:val="002B5DC8"/>
    <w:rsid w:val="002B6AD9"/>
    <w:rsid w:val="002B6B10"/>
    <w:rsid w:val="002B6DEE"/>
    <w:rsid w:val="002C0261"/>
    <w:rsid w:val="002C0543"/>
    <w:rsid w:val="002C1299"/>
    <w:rsid w:val="002C1853"/>
    <w:rsid w:val="002C1C04"/>
    <w:rsid w:val="002C1E49"/>
    <w:rsid w:val="002C2555"/>
    <w:rsid w:val="002C2B0F"/>
    <w:rsid w:val="002C3211"/>
    <w:rsid w:val="002C38A1"/>
    <w:rsid w:val="002C3D44"/>
    <w:rsid w:val="002C4779"/>
    <w:rsid w:val="002C4CB3"/>
    <w:rsid w:val="002C614A"/>
    <w:rsid w:val="002C67B8"/>
    <w:rsid w:val="002C7506"/>
    <w:rsid w:val="002C7B4E"/>
    <w:rsid w:val="002C7FB2"/>
    <w:rsid w:val="002D2BD1"/>
    <w:rsid w:val="002D3436"/>
    <w:rsid w:val="002D3553"/>
    <w:rsid w:val="002D38A7"/>
    <w:rsid w:val="002D3FB9"/>
    <w:rsid w:val="002D4B4B"/>
    <w:rsid w:val="002D4D18"/>
    <w:rsid w:val="002D4D2B"/>
    <w:rsid w:val="002D51B0"/>
    <w:rsid w:val="002D5943"/>
    <w:rsid w:val="002D5BAD"/>
    <w:rsid w:val="002D5F67"/>
    <w:rsid w:val="002D5F89"/>
    <w:rsid w:val="002D621B"/>
    <w:rsid w:val="002D6871"/>
    <w:rsid w:val="002D7C5D"/>
    <w:rsid w:val="002E0862"/>
    <w:rsid w:val="002E09DD"/>
    <w:rsid w:val="002E112F"/>
    <w:rsid w:val="002E17AD"/>
    <w:rsid w:val="002E18AD"/>
    <w:rsid w:val="002E1CF4"/>
    <w:rsid w:val="002E2EBA"/>
    <w:rsid w:val="002E2F03"/>
    <w:rsid w:val="002E3BBC"/>
    <w:rsid w:val="002E5310"/>
    <w:rsid w:val="002E6241"/>
    <w:rsid w:val="002E7B63"/>
    <w:rsid w:val="002E7DDF"/>
    <w:rsid w:val="002F0195"/>
    <w:rsid w:val="002F033F"/>
    <w:rsid w:val="002F0959"/>
    <w:rsid w:val="002F0D58"/>
    <w:rsid w:val="002F135D"/>
    <w:rsid w:val="002F1520"/>
    <w:rsid w:val="002F16F6"/>
    <w:rsid w:val="002F1A3A"/>
    <w:rsid w:val="002F1E00"/>
    <w:rsid w:val="002F2A6A"/>
    <w:rsid w:val="002F2BE4"/>
    <w:rsid w:val="002F2DDE"/>
    <w:rsid w:val="002F335A"/>
    <w:rsid w:val="002F3677"/>
    <w:rsid w:val="002F384A"/>
    <w:rsid w:val="002F402D"/>
    <w:rsid w:val="002F44BF"/>
    <w:rsid w:val="002F45D0"/>
    <w:rsid w:val="002F4C51"/>
    <w:rsid w:val="002F4C5B"/>
    <w:rsid w:val="002F55E7"/>
    <w:rsid w:val="002F5A96"/>
    <w:rsid w:val="002F5DDD"/>
    <w:rsid w:val="002F63D1"/>
    <w:rsid w:val="002F69A3"/>
    <w:rsid w:val="002F6BF0"/>
    <w:rsid w:val="002F726D"/>
    <w:rsid w:val="002F7AB2"/>
    <w:rsid w:val="00300F05"/>
    <w:rsid w:val="00301F58"/>
    <w:rsid w:val="0030214E"/>
    <w:rsid w:val="00302731"/>
    <w:rsid w:val="00302E5C"/>
    <w:rsid w:val="00302FB4"/>
    <w:rsid w:val="00303650"/>
    <w:rsid w:val="00303C76"/>
    <w:rsid w:val="00304274"/>
    <w:rsid w:val="00304E2C"/>
    <w:rsid w:val="003054A5"/>
    <w:rsid w:val="00306846"/>
    <w:rsid w:val="0031000E"/>
    <w:rsid w:val="003102FF"/>
    <w:rsid w:val="00310B02"/>
    <w:rsid w:val="003111BE"/>
    <w:rsid w:val="003123E6"/>
    <w:rsid w:val="00312A93"/>
    <w:rsid w:val="0031323F"/>
    <w:rsid w:val="00314422"/>
    <w:rsid w:val="00314643"/>
    <w:rsid w:val="00314AA6"/>
    <w:rsid w:val="00314DF8"/>
    <w:rsid w:val="00314E3C"/>
    <w:rsid w:val="00314F71"/>
    <w:rsid w:val="0031563A"/>
    <w:rsid w:val="00316A28"/>
    <w:rsid w:val="00316F01"/>
    <w:rsid w:val="00317270"/>
    <w:rsid w:val="0031789D"/>
    <w:rsid w:val="0032073F"/>
    <w:rsid w:val="00320809"/>
    <w:rsid w:val="003209E7"/>
    <w:rsid w:val="0032103C"/>
    <w:rsid w:val="0032105F"/>
    <w:rsid w:val="00321C2D"/>
    <w:rsid w:val="00321DA5"/>
    <w:rsid w:val="00321E76"/>
    <w:rsid w:val="0032317A"/>
    <w:rsid w:val="00323A44"/>
    <w:rsid w:val="00323D76"/>
    <w:rsid w:val="0032471F"/>
    <w:rsid w:val="00324784"/>
    <w:rsid w:val="003261C0"/>
    <w:rsid w:val="003267E2"/>
    <w:rsid w:val="00326E16"/>
    <w:rsid w:val="00327D43"/>
    <w:rsid w:val="00330200"/>
    <w:rsid w:val="0033031A"/>
    <w:rsid w:val="00330396"/>
    <w:rsid w:val="00330421"/>
    <w:rsid w:val="00330A80"/>
    <w:rsid w:val="00330EDB"/>
    <w:rsid w:val="003318F6"/>
    <w:rsid w:val="00331AC3"/>
    <w:rsid w:val="00331E85"/>
    <w:rsid w:val="00333183"/>
    <w:rsid w:val="00333529"/>
    <w:rsid w:val="00333EC3"/>
    <w:rsid w:val="003347CE"/>
    <w:rsid w:val="0033529F"/>
    <w:rsid w:val="00335DC8"/>
    <w:rsid w:val="00336269"/>
    <w:rsid w:val="00336CC6"/>
    <w:rsid w:val="003426FB"/>
    <w:rsid w:val="00343713"/>
    <w:rsid w:val="00343C39"/>
    <w:rsid w:val="00343E0D"/>
    <w:rsid w:val="00345009"/>
    <w:rsid w:val="0034648B"/>
    <w:rsid w:val="00346A68"/>
    <w:rsid w:val="00346B19"/>
    <w:rsid w:val="00346BF0"/>
    <w:rsid w:val="003472F9"/>
    <w:rsid w:val="00347FFD"/>
    <w:rsid w:val="00352347"/>
    <w:rsid w:val="003531F9"/>
    <w:rsid w:val="00353E9C"/>
    <w:rsid w:val="0035445F"/>
    <w:rsid w:val="00354B41"/>
    <w:rsid w:val="0035590B"/>
    <w:rsid w:val="0035686E"/>
    <w:rsid w:val="00357038"/>
    <w:rsid w:val="003571C9"/>
    <w:rsid w:val="003573C7"/>
    <w:rsid w:val="00357A2A"/>
    <w:rsid w:val="00357E09"/>
    <w:rsid w:val="00357F67"/>
    <w:rsid w:val="003602E6"/>
    <w:rsid w:val="003606A2"/>
    <w:rsid w:val="00360CDA"/>
    <w:rsid w:val="00360D34"/>
    <w:rsid w:val="00360EC1"/>
    <w:rsid w:val="003616A7"/>
    <w:rsid w:val="00361735"/>
    <w:rsid w:val="00361D99"/>
    <w:rsid w:val="0036290B"/>
    <w:rsid w:val="00362AF0"/>
    <w:rsid w:val="00362CF2"/>
    <w:rsid w:val="00363611"/>
    <w:rsid w:val="00363FA0"/>
    <w:rsid w:val="00364ABA"/>
    <w:rsid w:val="00364F37"/>
    <w:rsid w:val="003664F3"/>
    <w:rsid w:val="00366FB5"/>
    <w:rsid w:val="0036719C"/>
    <w:rsid w:val="00372C89"/>
    <w:rsid w:val="00374218"/>
    <w:rsid w:val="003747E2"/>
    <w:rsid w:val="003753FD"/>
    <w:rsid w:val="00381228"/>
    <w:rsid w:val="00381516"/>
    <w:rsid w:val="00381968"/>
    <w:rsid w:val="00381B4F"/>
    <w:rsid w:val="0038206F"/>
    <w:rsid w:val="00382D15"/>
    <w:rsid w:val="0038396F"/>
    <w:rsid w:val="003846B2"/>
    <w:rsid w:val="00385254"/>
    <w:rsid w:val="00386A89"/>
    <w:rsid w:val="00386B43"/>
    <w:rsid w:val="00391A20"/>
    <w:rsid w:val="00391EEE"/>
    <w:rsid w:val="003931E0"/>
    <w:rsid w:val="00394137"/>
    <w:rsid w:val="00395A6E"/>
    <w:rsid w:val="00395D9B"/>
    <w:rsid w:val="00395E25"/>
    <w:rsid w:val="0039605F"/>
    <w:rsid w:val="003966DA"/>
    <w:rsid w:val="00397257"/>
    <w:rsid w:val="00397548"/>
    <w:rsid w:val="003A0CE3"/>
    <w:rsid w:val="003A1874"/>
    <w:rsid w:val="003A385A"/>
    <w:rsid w:val="003A4046"/>
    <w:rsid w:val="003A5656"/>
    <w:rsid w:val="003A5964"/>
    <w:rsid w:val="003A77EF"/>
    <w:rsid w:val="003A7F67"/>
    <w:rsid w:val="003B08F1"/>
    <w:rsid w:val="003B0F14"/>
    <w:rsid w:val="003B0F48"/>
    <w:rsid w:val="003B13EC"/>
    <w:rsid w:val="003B14E8"/>
    <w:rsid w:val="003B2138"/>
    <w:rsid w:val="003B310F"/>
    <w:rsid w:val="003B3B98"/>
    <w:rsid w:val="003B4100"/>
    <w:rsid w:val="003B42C8"/>
    <w:rsid w:val="003B484C"/>
    <w:rsid w:val="003B5C34"/>
    <w:rsid w:val="003B6935"/>
    <w:rsid w:val="003B69D7"/>
    <w:rsid w:val="003B76F2"/>
    <w:rsid w:val="003B7F3C"/>
    <w:rsid w:val="003B7F6C"/>
    <w:rsid w:val="003C105A"/>
    <w:rsid w:val="003C1259"/>
    <w:rsid w:val="003C1342"/>
    <w:rsid w:val="003C1BCD"/>
    <w:rsid w:val="003C1DE1"/>
    <w:rsid w:val="003C2D37"/>
    <w:rsid w:val="003C302E"/>
    <w:rsid w:val="003C334A"/>
    <w:rsid w:val="003C388D"/>
    <w:rsid w:val="003C3F01"/>
    <w:rsid w:val="003C5282"/>
    <w:rsid w:val="003C61E5"/>
    <w:rsid w:val="003C653D"/>
    <w:rsid w:val="003C702A"/>
    <w:rsid w:val="003C7ECD"/>
    <w:rsid w:val="003D0838"/>
    <w:rsid w:val="003D14FC"/>
    <w:rsid w:val="003D1681"/>
    <w:rsid w:val="003D2473"/>
    <w:rsid w:val="003D34BC"/>
    <w:rsid w:val="003D559A"/>
    <w:rsid w:val="003D55DE"/>
    <w:rsid w:val="003D697B"/>
    <w:rsid w:val="003D7D16"/>
    <w:rsid w:val="003D7D5C"/>
    <w:rsid w:val="003E0E75"/>
    <w:rsid w:val="003E105B"/>
    <w:rsid w:val="003E12EF"/>
    <w:rsid w:val="003E1BAB"/>
    <w:rsid w:val="003E217B"/>
    <w:rsid w:val="003E33A5"/>
    <w:rsid w:val="003E3A3A"/>
    <w:rsid w:val="003E436F"/>
    <w:rsid w:val="003E500C"/>
    <w:rsid w:val="003E5473"/>
    <w:rsid w:val="003E6259"/>
    <w:rsid w:val="003E62F2"/>
    <w:rsid w:val="003E6693"/>
    <w:rsid w:val="003E7321"/>
    <w:rsid w:val="003E7513"/>
    <w:rsid w:val="003E7CAC"/>
    <w:rsid w:val="003F089F"/>
    <w:rsid w:val="003F15CE"/>
    <w:rsid w:val="003F1882"/>
    <w:rsid w:val="003F260D"/>
    <w:rsid w:val="003F27B2"/>
    <w:rsid w:val="003F3022"/>
    <w:rsid w:val="003F4C6E"/>
    <w:rsid w:val="003F57CE"/>
    <w:rsid w:val="003F5E8A"/>
    <w:rsid w:val="003F6024"/>
    <w:rsid w:val="003F68CC"/>
    <w:rsid w:val="00400086"/>
    <w:rsid w:val="004002B1"/>
    <w:rsid w:val="00400371"/>
    <w:rsid w:val="00400C90"/>
    <w:rsid w:val="00401457"/>
    <w:rsid w:val="00401497"/>
    <w:rsid w:val="00401ECF"/>
    <w:rsid w:val="00403348"/>
    <w:rsid w:val="00403676"/>
    <w:rsid w:val="004045C7"/>
    <w:rsid w:val="0040525C"/>
    <w:rsid w:val="00405E06"/>
    <w:rsid w:val="00406735"/>
    <w:rsid w:val="0040681B"/>
    <w:rsid w:val="00407F02"/>
    <w:rsid w:val="004100E4"/>
    <w:rsid w:val="004108E5"/>
    <w:rsid w:val="00411184"/>
    <w:rsid w:val="004112EA"/>
    <w:rsid w:val="00411892"/>
    <w:rsid w:val="00411E67"/>
    <w:rsid w:val="0041371B"/>
    <w:rsid w:val="00413802"/>
    <w:rsid w:val="00413F92"/>
    <w:rsid w:val="00414665"/>
    <w:rsid w:val="00414C4F"/>
    <w:rsid w:val="00414D9B"/>
    <w:rsid w:val="004151C2"/>
    <w:rsid w:val="004155B4"/>
    <w:rsid w:val="00415B8B"/>
    <w:rsid w:val="00416BA5"/>
    <w:rsid w:val="00416BAF"/>
    <w:rsid w:val="00417124"/>
    <w:rsid w:val="004172A0"/>
    <w:rsid w:val="00417827"/>
    <w:rsid w:val="00417E0B"/>
    <w:rsid w:val="00417E68"/>
    <w:rsid w:val="0042001C"/>
    <w:rsid w:val="00421645"/>
    <w:rsid w:val="004216A5"/>
    <w:rsid w:val="00422061"/>
    <w:rsid w:val="00422E41"/>
    <w:rsid w:val="00424A51"/>
    <w:rsid w:val="004255A5"/>
    <w:rsid w:val="004255C4"/>
    <w:rsid w:val="00425A24"/>
    <w:rsid w:val="00425FAE"/>
    <w:rsid w:val="004268BA"/>
    <w:rsid w:val="00426FDF"/>
    <w:rsid w:val="00427C96"/>
    <w:rsid w:val="00430B2B"/>
    <w:rsid w:val="00430CB4"/>
    <w:rsid w:val="00431006"/>
    <w:rsid w:val="0043128D"/>
    <w:rsid w:val="004316D0"/>
    <w:rsid w:val="004316F7"/>
    <w:rsid w:val="004319DA"/>
    <w:rsid w:val="004322AB"/>
    <w:rsid w:val="004329E3"/>
    <w:rsid w:val="00433363"/>
    <w:rsid w:val="00433604"/>
    <w:rsid w:val="00433768"/>
    <w:rsid w:val="00433D5B"/>
    <w:rsid w:val="00434DF8"/>
    <w:rsid w:val="00435609"/>
    <w:rsid w:val="00435DBB"/>
    <w:rsid w:val="00435F0A"/>
    <w:rsid w:val="00436705"/>
    <w:rsid w:val="00436AF6"/>
    <w:rsid w:val="00437C35"/>
    <w:rsid w:val="00437EF5"/>
    <w:rsid w:val="004400EA"/>
    <w:rsid w:val="00440285"/>
    <w:rsid w:val="00440A70"/>
    <w:rsid w:val="00440E73"/>
    <w:rsid w:val="00440FE9"/>
    <w:rsid w:val="004423A4"/>
    <w:rsid w:val="00442699"/>
    <w:rsid w:val="0044275A"/>
    <w:rsid w:val="004427D8"/>
    <w:rsid w:val="00442934"/>
    <w:rsid w:val="004440A8"/>
    <w:rsid w:val="004443D2"/>
    <w:rsid w:val="0044446E"/>
    <w:rsid w:val="00444D1F"/>
    <w:rsid w:val="00444E56"/>
    <w:rsid w:val="00446075"/>
    <w:rsid w:val="00446288"/>
    <w:rsid w:val="00446422"/>
    <w:rsid w:val="004465E0"/>
    <w:rsid w:val="00446773"/>
    <w:rsid w:val="0044683B"/>
    <w:rsid w:val="00446FD7"/>
    <w:rsid w:val="00447094"/>
    <w:rsid w:val="004475A2"/>
    <w:rsid w:val="00451FFA"/>
    <w:rsid w:val="004520C4"/>
    <w:rsid w:val="00452B46"/>
    <w:rsid w:val="004534A0"/>
    <w:rsid w:val="00453982"/>
    <w:rsid w:val="00453F95"/>
    <w:rsid w:val="00455092"/>
    <w:rsid w:val="004553F7"/>
    <w:rsid w:val="0045581B"/>
    <w:rsid w:val="00456280"/>
    <w:rsid w:val="004577DB"/>
    <w:rsid w:val="00457A26"/>
    <w:rsid w:val="00457CD5"/>
    <w:rsid w:val="004605DF"/>
    <w:rsid w:val="00461C26"/>
    <w:rsid w:val="00462194"/>
    <w:rsid w:val="00462B51"/>
    <w:rsid w:val="0046395D"/>
    <w:rsid w:val="00463B8C"/>
    <w:rsid w:val="00463E27"/>
    <w:rsid w:val="004642B3"/>
    <w:rsid w:val="004645AD"/>
    <w:rsid w:val="004645C6"/>
    <w:rsid w:val="00464B14"/>
    <w:rsid w:val="00464FC9"/>
    <w:rsid w:val="00465440"/>
    <w:rsid w:val="00467A7C"/>
    <w:rsid w:val="00467F5B"/>
    <w:rsid w:val="00470004"/>
    <w:rsid w:val="00470C52"/>
    <w:rsid w:val="0047147D"/>
    <w:rsid w:val="00471AC1"/>
    <w:rsid w:val="00472106"/>
    <w:rsid w:val="00472186"/>
    <w:rsid w:val="00472D7C"/>
    <w:rsid w:val="00473D2F"/>
    <w:rsid w:val="0047458B"/>
    <w:rsid w:val="004747BD"/>
    <w:rsid w:val="00474B75"/>
    <w:rsid w:val="00475056"/>
    <w:rsid w:val="004806D5"/>
    <w:rsid w:val="004809DE"/>
    <w:rsid w:val="00480A76"/>
    <w:rsid w:val="00482B74"/>
    <w:rsid w:val="00483297"/>
    <w:rsid w:val="00483D82"/>
    <w:rsid w:val="00483E6B"/>
    <w:rsid w:val="004854C3"/>
    <w:rsid w:val="00485A12"/>
    <w:rsid w:val="00485ECA"/>
    <w:rsid w:val="004866E4"/>
    <w:rsid w:val="0048671D"/>
    <w:rsid w:val="00486B46"/>
    <w:rsid w:val="00486DDE"/>
    <w:rsid w:val="004876A9"/>
    <w:rsid w:val="00487F19"/>
    <w:rsid w:val="00490578"/>
    <w:rsid w:val="004924CE"/>
    <w:rsid w:val="00492736"/>
    <w:rsid w:val="004928CF"/>
    <w:rsid w:val="004935D5"/>
    <w:rsid w:val="0049389D"/>
    <w:rsid w:val="00494B10"/>
    <w:rsid w:val="00494EB0"/>
    <w:rsid w:val="00495D94"/>
    <w:rsid w:val="004966C4"/>
    <w:rsid w:val="0049698B"/>
    <w:rsid w:val="00496A50"/>
    <w:rsid w:val="00497542"/>
    <w:rsid w:val="004A0086"/>
    <w:rsid w:val="004A0A81"/>
    <w:rsid w:val="004A1033"/>
    <w:rsid w:val="004A128E"/>
    <w:rsid w:val="004A1B80"/>
    <w:rsid w:val="004A1F09"/>
    <w:rsid w:val="004A216C"/>
    <w:rsid w:val="004A27FF"/>
    <w:rsid w:val="004A28E7"/>
    <w:rsid w:val="004A2AED"/>
    <w:rsid w:val="004A2E8D"/>
    <w:rsid w:val="004A4BD6"/>
    <w:rsid w:val="004A57A8"/>
    <w:rsid w:val="004A5BF9"/>
    <w:rsid w:val="004A624C"/>
    <w:rsid w:val="004A637B"/>
    <w:rsid w:val="004A6A51"/>
    <w:rsid w:val="004A6C29"/>
    <w:rsid w:val="004A6E1E"/>
    <w:rsid w:val="004A6FE9"/>
    <w:rsid w:val="004A79A1"/>
    <w:rsid w:val="004A7A67"/>
    <w:rsid w:val="004A7B00"/>
    <w:rsid w:val="004A7EDF"/>
    <w:rsid w:val="004A7F24"/>
    <w:rsid w:val="004B1048"/>
    <w:rsid w:val="004B2135"/>
    <w:rsid w:val="004B2342"/>
    <w:rsid w:val="004B2E59"/>
    <w:rsid w:val="004B3D27"/>
    <w:rsid w:val="004B4930"/>
    <w:rsid w:val="004B4B8C"/>
    <w:rsid w:val="004B4CF3"/>
    <w:rsid w:val="004B5FC3"/>
    <w:rsid w:val="004B6830"/>
    <w:rsid w:val="004B69C7"/>
    <w:rsid w:val="004B6D3C"/>
    <w:rsid w:val="004B7172"/>
    <w:rsid w:val="004B7787"/>
    <w:rsid w:val="004B7976"/>
    <w:rsid w:val="004B7989"/>
    <w:rsid w:val="004B7E94"/>
    <w:rsid w:val="004C01AA"/>
    <w:rsid w:val="004C102D"/>
    <w:rsid w:val="004C159A"/>
    <w:rsid w:val="004C3EC8"/>
    <w:rsid w:val="004C4079"/>
    <w:rsid w:val="004C7713"/>
    <w:rsid w:val="004D0889"/>
    <w:rsid w:val="004D1EF7"/>
    <w:rsid w:val="004D2B7D"/>
    <w:rsid w:val="004D2FA2"/>
    <w:rsid w:val="004D32E7"/>
    <w:rsid w:val="004D3E17"/>
    <w:rsid w:val="004D42F2"/>
    <w:rsid w:val="004D45C1"/>
    <w:rsid w:val="004D4E6C"/>
    <w:rsid w:val="004D4EA1"/>
    <w:rsid w:val="004D5A26"/>
    <w:rsid w:val="004D6469"/>
    <w:rsid w:val="004D69A7"/>
    <w:rsid w:val="004D727B"/>
    <w:rsid w:val="004D7A58"/>
    <w:rsid w:val="004D7F5C"/>
    <w:rsid w:val="004E0CB7"/>
    <w:rsid w:val="004E0F30"/>
    <w:rsid w:val="004E6C30"/>
    <w:rsid w:val="004F01CD"/>
    <w:rsid w:val="004F1046"/>
    <w:rsid w:val="004F15CA"/>
    <w:rsid w:val="004F1DDC"/>
    <w:rsid w:val="004F20BA"/>
    <w:rsid w:val="004F2F3B"/>
    <w:rsid w:val="004F350F"/>
    <w:rsid w:val="004F3EBA"/>
    <w:rsid w:val="004F4AF9"/>
    <w:rsid w:val="004F5484"/>
    <w:rsid w:val="004F62D4"/>
    <w:rsid w:val="004F63AF"/>
    <w:rsid w:val="004F68EC"/>
    <w:rsid w:val="004F7C92"/>
    <w:rsid w:val="00500A01"/>
    <w:rsid w:val="00500DC7"/>
    <w:rsid w:val="0050177D"/>
    <w:rsid w:val="005034FD"/>
    <w:rsid w:val="00503E3C"/>
    <w:rsid w:val="00504ACB"/>
    <w:rsid w:val="00504E84"/>
    <w:rsid w:val="00505445"/>
    <w:rsid w:val="00505AAC"/>
    <w:rsid w:val="00507ADB"/>
    <w:rsid w:val="0051005F"/>
    <w:rsid w:val="005110F5"/>
    <w:rsid w:val="005122C1"/>
    <w:rsid w:val="00512C6A"/>
    <w:rsid w:val="00512D32"/>
    <w:rsid w:val="00512FAB"/>
    <w:rsid w:val="00513E9E"/>
    <w:rsid w:val="00515192"/>
    <w:rsid w:val="0051581E"/>
    <w:rsid w:val="00515F0A"/>
    <w:rsid w:val="00516353"/>
    <w:rsid w:val="005165D0"/>
    <w:rsid w:val="0052094C"/>
    <w:rsid w:val="00520BE6"/>
    <w:rsid w:val="00521647"/>
    <w:rsid w:val="00522CF7"/>
    <w:rsid w:val="00522EEC"/>
    <w:rsid w:val="00523652"/>
    <w:rsid w:val="0052366D"/>
    <w:rsid w:val="00524A5B"/>
    <w:rsid w:val="00524C05"/>
    <w:rsid w:val="00524F38"/>
    <w:rsid w:val="005253B8"/>
    <w:rsid w:val="0052568C"/>
    <w:rsid w:val="00525DF0"/>
    <w:rsid w:val="00526090"/>
    <w:rsid w:val="0052646C"/>
    <w:rsid w:val="00526544"/>
    <w:rsid w:val="00526E35"/>
    <w:rsid w:val="005276B0"/>
    <w:rsid w:val="00527805"/>
    <w:rsid w:val="00527812"/>
    <w:rsid w:val="0052783E"/>
    <w:rsid w:val="0052799A"/>
    <w:rsid w:val="00527D9C"/>
    <w:rsid w:val="0053030B"/>
    <w:rsid w:val="00530616"/>
    <w:rsid w:val="00530C14"/>
    <w:rsid w:val="0053141F"/>
    <w:rsid w:val="0053146E"/>
    <w:rsid w:val="00532750"/>
    <w:rsid w:val="005336D0"/>
    <w:rsid w:val="00533988"/>
    <w:rsid w:val="00533C0D"/>
    <w:rsid w:val="0053502D"/>
    <w:rsid w:val="00535835"/>
    <w:rsid w:val="005368DB"/>
    <w:rsid w:val="00537C39"/>
    <w:rsid w:val="00537DB5"/>
    <w:rsid w:val="00540C1B"/>
    <w:rsid w:val="00540EA0"/>
    <w:rsid w:val="005417D3"/>
    <w:rsid w:val="00541F20"/>
    <w:rsid w:val="005429DB"/>
    <w:rsid w:val="00542C69"/>
    <w:rsid w:val="0054355A"/>
    <w:rsid w:val="005438C6"/>
    <w:rsid w:val="0054418E"/>
    <w:rsid w:val="005446DD"/>
    <w:rsid w:val="00544C02"/>
    <w:rsid w:val="005459CF"/>
    <w:rsid w:val="00545B52"/>
    <w:rsid w:val="00545FCB"/>
    <w:rsid w:val="005460F0"/>
    <w:rsid w:val="00546461"/>
    <w:rsid w:val="00546A9C"/>
    <w:rsid w:val="00546C35"/>
    <w:rsid w:val="005470B3"/>
    <w:rsid w:val="005500EE"/>
    <w:rsid w:val="00550B85"/>
    <w:rsid w:val="00551657"/>
    <w:rsid w:val="00551958"/>
    <w:rsid w:val="00551A8A"/>
    <w:rsid w:val="00552AAD"/>
    <w:rsid w:val="00553EDA"/>
    <w:rsid w:val="00555205"/>
    <w:rsid w:val="0055526C"/>
    <w:rsid w:val="00555E3E"/>
    <w:rsid w:val="005566DA"/>
    <w:rsid w:val="00556F82"/>
    <w:rsid w:val="005571B4"/>
    <w:rsid w:val="00560D61"/>
    <w:rsid w:val="0056156C"/>
    <w:rsid w:val="0056195C"/>
    <w:rsid w:val="005623DC"/>
    <w:rsid w:val="0056385C"/>
    <w:rsid w:val="0056457D"/>
    <w:rsid w:val="00564D4C"/>
    <w:rsid w:val="00565216"/>
    <w:rsid w:val="00566401"/>
    <w:rsid w:val="00567272"/>
    <w:rsid w:val="00567F58"/>
    <w:rsid w:val="0057089B"/>
    <w:rsid w:val="00570E8F"/>
    <w:rsid w:val="0057117D"/>
    <w:rsid w:val="00571B25"/>
    <w:rsid w:val="00573F79"/>
    <w:rsid w:val="00574599"/>
    <w:rsid w:val="00574A13"/>
    <w:rsid w:val="00574A37"/>
    <w:rsid w:val="00575294"/>
    <w:rsid w:val="0057588C"/>
    <w:rsid w:val="005759C7"/>
    <w:rsid w:val="00575DED"/>
    <w:rsid w:val="00577012"/>
    <w:rsid w:val="0057765C"/>
    <w:rsid w:val="00577AEF"/>
    <w:rsid w:val="00577F68"/>
    <w:rsid w:val="00580463"/>
    <w:rsid w:val="00580FAB"/>
    <w:rsid w:val="00581942"/>
    <w:rsid w:val="00581AB1"/>
    <w:rsid w:val="0058334D"/>
    <w:rsid w:val="00583D6B"/>
    <w:rsid w:val="0058477A"/>
    <w:rsid w:val="00585215"/>
    <w:rsid w:val="00585563"/>
    <w:rsid w:val="00585CAE"/>
    <w:rsid w:val="00586137"/>
    <w:rsid w:val="00586E26"/>
    <w:rsid w:val="00586EA0"/>
    <w:rsid w:val="00590008"/>
    <w:rsid w:val="00591095"/>
    <w:rsid w:val="005911D7"/>
    <w:rsid w:val="005923F4"/>
    <w:rsid w:val="00592599"/>
    <w:rsid w:val="00592A0E"/>
    <w:rsid w:val="005934F7"/>
    <w:rsid w:val="00593EDF"/>
    <w:rsid w:val="00594578"/>
    <w:rsid w:val="00595120"/>
    <w:rsid w:val="005951BB"/>
    <w:rsid w:val="005954BE"/>
    <w:rsid w:val="005964B4"/>
    <w:rsid w:val="0059678C"/>
    <w:rsid w:val="00596DFA"/>
    <w:rsid w:val="005973DC"/>
    <w:rsid w:val="005A020F"/>
    <w:rsid w:val="005A08DB"/>
    <w:rsid w:val="005A0AA4"/>
    <w:rsid w:val="005A1C09"/>
    <w:rsid w:val="005A2419"/>
    <w:rsid w:val="005A2C9B"/>
    <w:rsid w:val="005A30FF"/>
    <w:rsid w:val="005A4396"/>
    <w:rsid w:val="005A4A26"/>
    <w:rsid w:val="005A4A46"/>
    <w:rsid w:val="005A4AA6"/>
    <w:rsid w:val="005A52BC"/>
    <w:rsid w:val="005A6B74"/>
    <w:rsid w:val="005A7039"/>
    <w:rsid w:val="005A746F"/>
    <w:rsid w:val="005A7940"/>
    <w:rsid w:val="005A7C02"/>
    <w:rsid w:val="005A7DC9"/>
    <w:rsid w:val="005B2897"/>
    <w:rsid w:val="005B2977"/>
    <w:rsid w:val="005B2C02"/>
    <w:rsid w:val="005B35F1"/>
    <w:rsid w:val="005B3CBD"/>
    <w:rsid w:val="005B4292"/>
    <w:rsid w:val="005B472A"/>
    <w:rsid w:val="005B4D2A"/>
    <w:rsid w:val="005B5050"/>
    <w:rsid w:val="005B6778"/>
    <w:rsid w:val="005B710F"/>
    <w:rsid w:val="005C02F4"/>
    <w:rsid w:val="005C05B6"/>
    <w:rsid w:val="005C07DB"/>
    <w:rsid w:val="005C0B11"/>
    <w:rsid w:val="005C19CD"/>
    <w:rsid w:val="005C1A65"/>
    <w:rsid w:val="005C1E60"/>
    <w:rsid w:val="005C207A"/>
    <w:rsid w:val="005C2CF9"/>
    <w:rsid w:val="005C4ACB"/>
    <w:rsid w:val="005C5BEB"/>
    <w:rsid w:val="005C5DA3"/>
    <w:rsid w:val="005C61C8"/>
    <w:rsid w:val="005C6707"/>
    <w:rsid w:val="005C6AF7"/>
    <w:rsid w:val="005C6BAF"/>
    <w:rsid w:val="005C6DE0"/>
    <w:rsid w:val="005D06DE"/>
    <w:rsid w:val="005D0C9A"/>
    <w:rsid w:val="005D1ABB"/>
    <w:rsid w:val="005D24A1"/>
    <w:rsid w:val="005D24C3"/>
    <w:rsid w:val="005D3AF0"/>
    <w:rsid w:val="005D3BFC"/>
    <w:rsid w:val="005D3F90"/>
    <w:rsid w:val="005D3FCC"/>
    <w:rsid w:val="005D479F"/>
    <w:rsid w:val="005D483B"/>
    <w:rsid w:val="005D5C4E"/>
    <w:rsid w:val="005E138A"/>
    <w:rsid w:val="005E1B2C"/>
    <w:rsid w:val="005E1C42"/>
    <w:rsid w:val="005E2405"/>
    <w:rsid w:val="005E24DD"/>
    <w:rsid w:val="005E2655"/>
    <w:rsid w:val="005E2D4F"/>
    <w:rsid w:val="005E365D"/>
    <w:rsid w:val="005E5523"/>
    <w:rsid w:val="005E5BED"/>
    <w:rsid w:val="005E6C14"/>
    <w:rsid w:val="005F005E"/>
    <w:rsid w:val="005F00FC"/>
    <w:rsid w:val="005F0C10"/>
    <w:rsid w:val="005F1A13"/>
    <w:rsid w:val="005F1BF0"/>
    <w:rsid w:val="005F2079"/>
    <w:rsid w:val="005F253C"/>
    <w:rsid w:val="005F25C9"/>
    <w:rsid w:val="005F2FBA"/>
    <w:rsid w:val="005F3617"/>
    <w:rsid w:val="005F44DF"/>
    <w:rsid w:val="005F494F"/>
    <w:rsid w:val="005F52B2"/>
    <w:rsid w:val="005F6139"/>
    <w:rsid w:val="005F67B0"/>
    <w:rsid w:val="005F6A8F"/>
    <w:rsid w:val="005F741E"/>
    <w:rsid w:val="00600180"/>
    <w:rsid w:val="006013FB"/>
    <w:rsid w:val="006015B6"/>
    <w:rsid w:val="006017A4"/>
    <w:rsid w:val="00601F04"/>
    <w:rsid w:val="006024DC"/>
    <w:rsid w:val="00602D23"/>
    <w:rsid w:val="00603999"/>
    <w:rsid w:val="00605482"/>
    <w:rsid w:val="0060570E"/>
    <w:rsid w:val="00605CB5"/>
    <w:rsid w:val="0060618E"/>
    <w:rsid w:val="00607AE7"/>
    <w:rsid w:val="00611E9A"/>
    <w:rsid w:val="00612324"/>
    <w:rsid w:val="00612481"/>
    <w:rsid w:val="00612547"/>
    <w:rsid w:val="00612611"/>
    <w:rsid w:val="00614EAF"/>
    <w:rsid w:val="00616E5D"/>
    <w:rsid w:val="006172F8"/>
    <w:rsid w:val="00620528"/>
    <w:rsid w:val="006205DC"/>
    <w:rsid w:val="0062087D"/>
    <w:rsid w:val="006210D2"/>
    <w:rsid w:val="006212E5"/>
    <w:rsid w:val="0062219E"/>
    <w:rsid w:val="00622C19"/>
    <w:rsid w:val="0062379A"/>
    <w:rsid w:val="0062444C"/>
    <w:rsid w:val="00625473"/>
    <w:rsid w:val="006256FC"/>
    <w:rsid w:val="0062592F"/>
    <w:rsid w:val="0062663E"/>
    <w:rsid w:val="00630076"/>
    <w:rsid w:val="00630422"/>
    <w:rsid w:val="00630DD8"/>
    <w:rsid w:val="006314F8"/>
    <w:rsid w:val="0063271F"/>
    <w:rsid w:val="006332FD"/>
    <w:rsid w:val="00633336"/>
    <w:rsid w:val="00634593"/>
    <w:rsid w:val="006347FB"/>
    <w:rsid w:val="00635253"/>
    <w:rsid w:val="00635457"/>
    <w:rsid w:val="00636670"/>
    <w:rsid w:val="00636961"/>
    <w:rsid w:val="0064005D"/>
    <w:rsid w:val="006416E3"/>
    <w:rsid w:val="006418A9"/>
    <w:rsid w:val="00642292"/>
    <w:rsid w:val="006423E0"/>
    <w:rsid w:val="00642724"/>
    <w:rsid w:val="00642A5B"/>
    <w:rsid w:val="00642E88"/>
    <w:rsid w:val="00642EC2"/>
    <w:rsid w:val="00642F8A"/>
    <w:rsid w:val="006432CE"/>
    <w:rsid w:val="00643796"/>
    <w:rsid w:val="00643803"/>
    <w:rsid w:val="00644B51"/>
    <w:rsid w:val="006450CF"/>
    <w:rsid w:val="00645622"/>
    <w:rsid w:val="006456EF"/>
    <w:rsid w:val="0064612E"/>
    <w:rsid w:val="00646423"/>
    <w:rsid w:val="006466E4"/>
    <w:rsid w:val="00647A94"/>
    <w:rsid w:val="00650517"/>
    <w:rsid w:val="00650A54"/>
    <w:rsid w:val="006513BE"/>
    <w:rsid w:val="0065149B"/>
    <w:rsid w:val="00651914"/>
    <w:rsid w:val="006520CE"/>
    <w:rsid w:val="00652F46"/>
    <w:rsid w:val="00653635"/>
    <w:rsid w:val="006538A6"/>
    <w:rsid w:val="00653F89"/>
    <w:rsid w:val="006542BF"/>
    <w:rsid w:val="00654F78"/>
    <w:rsid w:val="006559F0"/>
    <w:rsid w:val="00656917"/>
    <w:rsid w:val="006578F3"/>
    <w:rsid w:val="00657BB0"/>
    <w:rsid w:val="00661055"/>
    <w:rsid w:val="00661080"/>
    <w:rsid w:val="006626C2"/>
    <w:rsid w:val="00662CA2"/>
    <w:rsid w:val="00662CD9"/>
    <w:rsid w:val="00664243"/>
    <w:rsid w:val="00664B9C"/>
    <w:rsid w:val="00664FEE"/>
    <w:rsid w:val="006651E7"/>
    <w:rsid w:val="00665309"/>
    <w:rsid w:val="00665897"/>
    <w:rsid w:val="00666387"/>
    <w:rsid w:val="006701F4"/>
    <w:rsid w:val="006709BB"/>
    <w:rsid w:val="00670C9A"/>
    <w:rsid w:val="006729A3"/>
    <w:rsid w:val="00672AD8"/>
    <w:rsid w:val="006732D0"/>
    <w:rsid w:val="006734D0"/>
    <w:rsid w:val="006736CC"/>
    <w:rsid w:val="00673A52"/>
    <w:rsid w:val="00673E23"/>
    <w:rsid w:val="0067452E"/>
    <w:rsid w:val="006760FA"/>
    <w:rsid w:val="00676DF3"/>
    <w:rsid w:val="00676E00"/>
    <w:rsid w:val="00676E92"/>
    <w:rsid w:val="0067726F"/>
    <w:rsid w:val="006774B8"/>
    <w:rsid w:val="00677F21"/>
    <w:rsid w:val="0068018A"/>
    <w:rsid w:val="0068018B"/>
    <w:rsid w:val="00681387"/>
    <w:rsid w:val="006831BD"/>
    <w:rsid w:val="006831D8"/>
    <w:rsid w:val="00683EB7"/>
    <w:rsid w:val="00684849"/>
    <w:rsid w:val="00684967"/>
    <w:rsid w:val="00684E5C"/>
    <w:rsid w:val="00686E6D"/>
    <w:rsid w:val="00686F02"/>
    <w:rsid w:val="00690183"/>
    <w:rsid w:val="00690771"/>
    <w:rsid w:val="00691269"/>
    <w:rsid w:val="0069129F"/>
    <w:rsid w:val="00691536"/>
    <w:rsid w:val="00691E32"/>
    <w:rsid w:val="00692361"/>
    <w:rsid w:val="00693E93"/>
    <w:rsid w:val="006967B1"/>
    <w:rsid w:val="0069686B"/>
    <w:rsid w:val="0069726C"/>
    <w:rsid w:val="006972E7"/>
    <w:rsid w:val="00697C31"/>
    <w:rsid w:val="00697DA7"/>
    <w:rsid w:val="00697F96"/>
    <w:rsid w:val="006A0233"/>
    <w:rsid w:val="006A11EB"/>
    <w:rsid w:val="006A2072"/>
    <w:rsid w:val="006A214C"/>
    <w:rsid w:val="006A24FF"/>
    <w:rsid w:val="006A2B4C"/>
    <w:rsid w:val="006A3901"/>
    <w:rsid w:val="006A447B"/>
    <w:rsid w:val="006A458B"/>
    <w:rsid w:val="006A5055"/>
    <w:rsid w:val="006A5D4E"/>
    <w:rsid w:val="006A5E2A"/>
    <w:rsid w:val="006A6717"/>
    <w:rsid w:val="006A6EC2"/>
    <w:rsid w:val="006B0CAB"/>
    <w:rsid w:val="006B29E1"/>
    <w:rsid w:val="006B2A09"/>
    <w:rsid w:val="006B31FD"/>
    <w:rsid w:val="006B33B5"/>
    <w:rsid w:val="006B383C"/>
    <w:rsid w:val="006B3EA5"/>
    <w:rsid w:val="006B3EBD"/>
    <w:rsid w:val="006B5D60"/>
    <w:rsid w:val="006B60EB"/>
    <w:rsid w:val="006C0070"/>
    <w:rsid w:val="006C12EE"/>
    <w:rsid w:val="006C196E"/>
    <w:rsid w:val="006C1A10"/>
    <w:rsid w:val="006C1CCF"/>
    <w:rsid w:val="006C2AE9"/>
    <w:rsid w:val="006C2B3F"/>
    <w:rsid w:val="006C448F"/>
    <w:rsid w:val="006C4B0A"/>
    <w:rsid w:val="006C5804"/>
    <w:rsid w:val="006C72C7"/>
    <w:rsid w:val="006C7639"/>
    <w:rsid w:val="006C78FD"/>
    <w:rsid w:val="006C7A5B"/>
    <w:rsid w:val="006C7ECA"/>
    <w:rsid w:val="006D05D3"/>
    <w:rsid w:val="006D0F19"/>
    <w:rsid w:val="006D171B"/>
    <w:rsid w:val="006D1DD0"/>
    <w:rsid w:val="006D2BBE"/>
    <w:rsid w:val="006D391C"/>
    <w:rsid w:val="006D394C"/>
    <w:rsid w:val="006D3981"/>
    <w:rsid w:val="006D3A62"/>
    <w:rsid w:val="006D3E8A"/>
    <w:rsid w:val="006D3F19"/>
    <w:rsid w:val="006D3F6C"/>
    <w:rsid w:val="006D45B9"/>
    <w:rsid w:val="006D489E"/>
    <w:rsid w:val="006D5672"/>
    <w:rsid w:val="006D5A88"/>
    <w:rsid w:val="006D7611"/>
    <w:rsid w:val="006D7714"/>
    <w:rsid w:val="006D7751"/>
    <w:rsid w:val="006D7821"/>
    <w:rsid w:val="006D7994"/>
    <w:rsid w:val="006E084F"/>
    <w:rsid w:val="006E0A82"/>
    <w:rsid w:val="006E0CD4"/>
    <w:rsid w:val="006E0CD7"/>
    <w:rsid w:val="006E16CC"/>
    <w:rsid w:val="006E180C"/>
    <w:rsid w:val="006E182F"/>
    <w:rsid w:val="006E1BC3"/>
    <w:rsid w:val="006E1C27"/>
    <w:rsid w:val="006E35AA"/>
    <w:rsid w:val="006E3A7A"/>
    <w:rsid w:val="006E3C63"/>
    <w:rsid w:val="006E3CD1"/>
    <w:rsid w:val="006E44D3"/>
    <w:rsid w:val="006E4BEF"/>
    <w:rsid w:val="006E556D"/>
    <w:rsid w:val="006E5769"/>
    <w:rsid w:val="006E5816"/>
    <w:rsid w:val="006E58FE"/>
    <w:rsid w:val="006E59A5"/>
    <w:rsid w:val="006E5E78"/>
    <w:rsid w:val="006E63E8"/>
    <w:rsid w:val="006E74A4"/>
    <w:rsid w:val="006E7E0B"/>
    <w:rsid w:val="006F022A"/>
    <w:rsid w:val="006F03B7"/>
    <w:rsid w:val="006F0596"/>
    <w:rsid w:val="006F1487"/>
    <w:rsid w:val="006F14B8"/>
    <w:rsid w:val="006F16AD"/>
    <w:rsid w:val="006F172A"/>
    <w:rsid w:val="006F19FA"/>
    <w:rsid w:val="006F1A70"/>
    <w:rsid w:val="006F1B51"/>
    <w:rsid w:val="006F1C24"/>
    <w:rsid w:val="006F1FA7"/>
    <w:rsid w:val="006F2143"/>
    <w:rsid w:val="006F3E0F"/>
    <w:rsid w:val="006F43FA"/>
    <w:rsid w:val="006F50EB"/>
    <w:rsid w:val="006F543A"/>
    <w:rsid w:val="006F599D"/>
    <w:rsid w:val="006F6103"/>
    <w:rsid w:val="006F64BD"/>
    <w:rsid w:val="006F67B7"/>
    <w:rsid w:val="006F6D6C"/>
    <w:rsid w:val="006F7878"/>
    <w:rsid w:val="00700DB3"/>
    <w:rsid w:val="00701921"/>
    <w:rsid w:val="00701BCA"/>
    <w:rsid w:val="0070213F"/>
    <w:rsid w:val="007038C1"/>
    <w:rsid w:val="00703AF9"/>
    <w:rsid w:val="00703D92"/>
    <w:rsid w:val="007040AC"/>
    <w:rsid w:val="00704CAE"/>
    <w:rsid w:val="00705487"/>
    <w:rsid w:val="00706022"/>
    <w:rsid w:val="00706F1F"/>
    <w:rsid w:val="00707071"/>
    <w:rsid w:val="00707367"/>
    <w:rsid w:val="00710E3A"/>
    <w:rsid w:val="00710F10"/>
    <w:rsid w:val="0071168F"/>
    <w:rsid w:val="00712EA8"/>
    <w:rsid w:val="00712FCB"/>
    <w:rsid w:val="0071355D"/>
    <w:rsid w:val="007135AB"/>
    <w:rsid w:val="00713934"/>
    <w:rsid w:val="00715381"/>
    <w:rsid w:val="0071550A"/>
    <w:rsid w:val="00716AC8"/>
    <w:rsid w:val="00717188"/>
    <w:rsid w:val="00717A8F"/>
    <w:rsid w:val="0072074F"/>
    <w:rsid w:val="0072094B"/>
    <w:rsid w:val="00720999"/>
    <w:rsid w:val="00722074"/>
    <w:rsid w:val="0072207E"/>
    <w:rsid w:val="007233E1"/>
    <w:rsid w:val="00723832"/>
    <w:rsid w:val="00723B2B"/>
    <w:rsid w:val="00723CF1"/>
    <w:rsid w:val="00724407"/>
    <w:rsid w:val="0072459E"/>
    <w:rsid w:val="00724D50"/>
    <w:rsid w:val="0072704C"/>
    <w:rsid w:val="00727BED"/>
    <w:rsid w:val="00730A7E"/>
    <w:rsid w:val="007311F7"/>
    <w:rsid w:val="00731916"/>
    <w:rsid w:val="00731EF5"/>
    <w:rsid w:val="00732BB5"/>
    <w:rsid w:val="007335F1"/>
    <w:rsid w:val="007337F5"/>
    <w:rsid w:val="00733D5B"/>
    <w:rsid w:val="007345CB"/>
    <w:rsid w:val="00734D0E"/>
    <w:rsid w:val="00734ED9"/>
    <w:rsid w:val="007350EE"/>
    <w:rsid w:val="0074031A"/>
    <w:rsid w:val="007405DB"/>
    <w:rsid w:val="00740AAC"/>
    <w:rsid w:val="007411AA"/>
    <w:rsid w:val="007412BC"/>
    <w:rsid w:val="007412EC"/>
    <w:rsid w:val="0074382E"/>
    <w:rsid w:val="00744957"/>
    <w:rsid w:val="007449B8"/>
    <w:rsid w:val="00744D3C"/>
    <w:rsid w:val="007464B5"/>
    <w:rsid w:val="00746761"/>
    <w:rsid w:val="007475CC"/>
    <w:rsid w:val="00747A3A"/>
    <w:rsid w:val="00750B88"/>
    <w:rsid w:val="00750E63"/>
    <w:rsid w:val="00753936"/>
    <w:rsid w:val="00754CBD"/>
    <w:rsid w:val="0075514D"/>
    <w:rsid w:val="007555EA"/>
    <w:rsid w:val="00755A84"/>
    <w:rsid w:val="00756288"/>
    <w:rsid w:val="0075668C"/>
    <w:rsid w:val="00757304"/>
    <w:rsid w:val="00757DB8"/>
    <w:rsid w:val="007601A0"/>
    <w:rsid w:val="00760285"/>
    <w:rsid w:val="007605D8"/>
    <w:rsid w:val="007609C9"/>
    <w:rsid w:val="00761195"/>
    <w:rsid w:val="00761896"/>
    <w:rsid w:val="00761D8A"/>
    <w:rsid w:val="007626BF"/>
    <w:rsid w:val="0076364C"/>
    <w:rsid w:val="00764778"/>
    <w:rsid w:val="00764A65"/>
    <w:rsid w:val="00764F67"/>
    <w:rsid w:val="007657FB"/>
    <w:rsid w:val="00765E12"/>
    <w:rsid w:val="007666BA"/>
    <w:rsid w:val="007700E9"/>
    <w:rsid w:val="00770160"/>
    <w:rsid w:val="00770B55"/>
    <w:rsid w:val="007711B7"/>
    <w:rsid w:val="0077208A"/>
    <w:rsid w:val="00773960"/>
    <w:rsid w:val="00773A65"/>
    <w:rsid w:val="00773AAB"/>
    <w:rsid w:val="00774CC1"/>
    <w:rsid w:val="00775B6A"/>
    <w:rsid w:val="007763F4"/>
    <w:rsid w:val="0077784C"/>
    <w:rsid w:val="0077790A"/>
    <w:rsid w:val="00777AE6"/>
    <w:rsid w:val="00781794"/>
    <w:rsid w:val="0078183E"/>
    <w:rsid w:val="007825B7"/>
    <w:rsid w:val="007826DD"/>
    <w:rsid w:val="00782A47"/>
    <w:rsid w:val="00783A49"/>
    <w:rsid w:val="0078406C"/>
    <w:rsid w:val="00784521"/>
    <w:rsid w:val="00784611"/>
    <w:rsid w:val="0078511D"/>
    <w:rsid w:val="007856A2"/>
    <w:rsid w:val="007856BC"/>
    <w:rsid w:val="00785946"/>
    <w:rsid w:val="0078701C"/>
    <w:rsid w:val="0079037D"/>
    <w:rsid w:val="00790451"/>
    <w:rsid w:val="007906E3"/>
    <w:rsid w:val="00790747"/>
    <w:rsid w:val="00791053"/>
    <w:rsid w:val="00791113"/>
    <w:rsid w:val="007928FE"/>
    <w:rsid w:val="00792E2A"/>
    <w:rsid w:val="00794574"/>
    <w:rsid w:val="00794749"/>
    <w:rsid w:val="0079630D"/>
    <w:rsid w:val="00796A16"/>
    <w:rsid w:val="00796E1F"/>
    <w:rsid w:val="00797799"/>
    <w:rsid w:val="00797F99"/>
    <w:rsid w:val="007A04D1"/>
    <w:rsid w:val="007A1D95"/>
    <w:rsid w:val="007A235E"/>
    <w:rsid w:val="007A3AD3"/>
    <w:rsid w:val="007A43AE"/>
    <w:rsid w:val="007A4F19"/>
    <w:rsid w:val="007A5B7C"/>
    <w:rsid w:val="007A6079"/>
    <w:rsid w:val="007A6959"/>
    <w:rsid w:val="007B0252"/>
    <w:rsid w:val="007B137D"/>
    <w:rsid w:val="007B1CE2"/>
    <w:rsid w:val="007B21A3"/>
    <w:rsid w:val="007B2CAD"/>
    <w:rsid w:val="007B3A71"/>
    <w:rsid w:val="007B3D6A"/>
    <w:rsid w:val="007B4EE7"/>
    <w:rsid w:val="007B5C0E"/>
    <w:rsid w:val="007B5E2A"/>
    <w:rsid w:val="007B656D"/>
    <w:rsid w:val="007B6B9F"/>
    <w:rsid w:val="007B70C1"/>
    <w:rsid w:val="007B775F"/>
    <w:rsid w:val="007B7C53"/>
    <w:rsid w:val="007C055E"/>
    <w:rsid w:val="007C0735"/>
    <w:rsid w:val="007C0CA3"/>
    <w:rsid w:val="007C1236"/>
    <w:rsid w:val="007C17CD"/>
    <w:rsid w:val="007C20A1"/>
    <w:rsid w:val="007C2383"/>
    <w:rsid w:val="007C2427"/>
    <w:rsid w:val="007C2839"/>
    <w:rsid w:val="007C33E7"/>
    <w:rsid w:val="007C3AAF"/>
    <w:rsid w:val="007C3B94"/>
    <w:rsid w:val="007C3E4D"/>
    <w:rsid w:val="007C3EBB"/>
    <w:rsid w:val="007C4263"/>
    <w:rsid w:val="007C4539"/>
    <w:rsid w:val="007C45EB"/>
    <w:rsid w:val="007C4A0C"/>
    <w:rsid w:val="007C4A1E"/>
    <w:rsid w:val="007C4D9E"/>
    <w:rsid w:val="007C55DF"/>
    <w:rsid w:val="007C5FF4"/>
    <w:rsid w:val="007C61BB"/>
    <w:rsid w:val="007C6737"/>
    <w:rsid w:val="007C79F0"/>
    <w:rsid w:val="007D0E35"/>
    <w:rsid w:val="007D0F28"/>
    <w:rsid w:val="007D2357"/>
    <w:rsid w:val="007D34D4"/>
    <w:rsid w:val="007D3D0A"/>
    <w:rsid w:val="007D4F45"/>
    <w:rsid w:val="007D593D"/>
    <w:rsid w:val="007D5C4D"/>
    <w:rsid w:val="007D6347"/>
    <w:rsid w:val="007D6C3B"/>
    <w:rsid w:val="007D71B4"/>
    <w:rsid w:val="007D77C5"/>
    <w:rsid w:val="007D7D85"/>
    <w:rsid w:val="007D7E2A"/>
    <w:rsid w:val="007D7F8C"/>
    <w:rsid w:val="007E2089"/>
    <w:rsid w:val="007E257F"/>
    <w:rsid w:val="007E25AA"/>
    <w:rsid w:val="007E337F"/>
    <w:rsid w:val="007E3510"/>
    <w:rsid w:val="007E399C"/>
    <w:rsid w:val="007E3A33"/>
    <w:rsid w:val="007E4CBF"/>
    <w:rsid w:val="007E746E"/>
    <w:rsid w:val="007E7600"/>
    <w:rsid w:val="007E7C23"/>
    <w:rsid w:val="007F02DC"/>
    <w:rsid w:val="007F1508"/>
    <w:rsid w:val="007F1688"/>
    <w:rsid w:val="007F1B3A"/>
    <w:rsid w:val="007F27A1"/>
    <w:rsid w:val="007F2AD4"/>
    <w:rsid w:val="007F2EA2"/>
    <w:rsid w:val="007F3044"/>
    <w:rsid w:val="007F3260"/>
    <w:rsid w:val="007F3983"/>
    <w:rsid w:val="007F4428"/>
    <w:rsid w:val="007F4942"/>
    <w:rsid w:val="007F5812"/>
    <w:rsid w:val="007F5C6E"/>
    <w:rsid w:val="007F67F9"/>
    <w:rsid w:val="007F6B4E"/>
    <w:rsid w:val="007F7216"/>
    <w:rsid w:val="007F75E1"/>
    <w:rsid w:val="00800240"/>
    <w:rsid w:val="008005A0"/>
    <w:rsid w:val="0080114E"/>
    <w:rsid w:val="00801523"/>
    <w:rsid w:val="00801AAF"/>
    <w:rsid w:val="008034C1"/>
    <w:rsid w:val="008039CA"/>
    <w:rsid w:val="008047AD"/>
    <w:rsid w:val="0080563D"/>
    <w:rsid w:val="00805863"/>
    <w:rsid w:val="00806553"/>
    <w:rsid w:val="00806622"/>
    <w:rsid w:val="00806D61"/>
    <w:rsid w:val="00807761"/>
    <w:rsid w:val="00807A29"/>
    <w:rsid w:val="00807F8B"/>
    <w:rsid w:val="00810137"/>
    <w:rsid w:val="00810576"/>
    <w:rsid w:val="008105BB"/>
    <w:rsid w:val="00811016"/>
    <w:rsid w:val="0081104B"/>
    <w:rsid w:val="008111E2"/>
    <w:rsid w:val="00811AF9"/>
    <w:rsid w:val="00811FA5"/>
    <w:rsid w:val="00812350"/>
    <w:rsid w:val="0081474F"/>
    <w:rsid w:val="0081583D"/>
    <w:rsid w:val="008165C5"/>
    <w:rsid w:val="00816D93"/>
    <w:rsid w:val="00816F70"/>
    <w:rsid w:val="0081728D"/>
    <w:rsid w:val="008173CF"/>
    <w:rsid w:val="00820955"/>
    <w:rsid w:val="008216AB"/>
    <w:rsid w:val="00821EEF"/>
    <w:rsid w:val="00823878"/>
    <w:rsid w:val="00823C2B"/>
    <w:rsid w:val="008240C7"/>
    <w:rsid w:val="00824938"/>
    <w:rsid w:val="0082552A"/>
    <w:rsid w:val="00825999"/>
    <w:rsid w:val="00825C3C"/>
    <w:rsid w:val="008270E2"/>
    <w:rsid w:val="0082752C"/>
    <w:rsid w:val="00827EFF"/>
    <w:rsid w:val="008306DD"/>
    <w:rsid w:val="00830747"/>
    <w:rsid w:val="00830D08"/>
    <w:rsid w:val="008316CE"/>
    <w:rsid w:val="0083284E"/>
    <w:rsid w:val="0083350F"/>
    <w:rsid w:val="00833672"/>
    <w:rsid w:val="00833E4E"/>
    <w:rsid w:val="008342DA"/>
    <w:rsid w:val="0083482D"/>
    <w:rsid w:val="00834B4C"/>
    <w:rsid w:val="00835020"/>
    <w:rsid w:val="00835384"/>
    <w:rsid w:val="00835C86"/>
    <w:rsid w:val="00836DD2"/>
    <w:rsid w:val="00837952"/>
    <w:rsid w:val="008421C2"/>
    <w:rsid w:val="00842287"/>
    <w:rsid w:val="00842F2E"/>
    <w:rsid w:val="00844D5D"/>
    <w:rsid w:val="00844D6F"/>
    <w:rsid w:val="008453C4"/>
    <w:rsid w:val="00845831"/>
    <w:rsid w:val="00846F29"/>
    <w:rsid w:val="00847292"/>
    <w:rsid w:val="00847AAE"/>
    <w:rsid w:val="008501E6"/>
    <w:rsid w:val="00850239"/>
    <w:rsid w:val="0085060A"/>
    <w:rsid w:val="0085096E"/>
    <w:rsid w:val="00850AF7"/>
    <w:rsid w:val="008513AB"/>
    <w:rsid w:val="008513C9"/>
    <w:rsid w:val="00851B32"/>
    <w:rsid w:val="00852BF6"/>
    <w:rsid w:val="00854A12"/>
    <w:rsid w:val="00854BD4"/>
    <w:rsid w:val="008551DA"/>
    <w:rsid w:val="00855579"/>
    <w:rsid w:val="0085594E"/>
    <w:rsid w:val="0085599D"/>
    <w:rsid w:val="00855D90"/>
    <w:rsid w:val="008563CE"/>
    <w:rsid w:val="0085648F"/>
    <w:rsid w:val="008567FB"/>
    <w:rsid w:val="0085683B"/>
    <w:rsid w:val="008577A6"/>
    <w:rsid w:val="008578A4"/>
    <w:rsid w:val="00857B1D"/>
    <w:rsid w:val="00860645"/>
    <w:rsid w:val="0086124C"/>
    <w:rsid w:val="00861C15"/>
    <w:rsid w:val="00861FF7"/>
    <w:rsid w:val="00862127"/>
    <w:rsid w:val="0086251F"/>
    <w:rsid w:val="008635B6"/>
    <w:rsid w:val="00863979"/>
    <w:rsid w:val="0086445F"/>
    <w:rsid w:val="00864E22"/>
    <w:rsid w:val="00864E8D"/>
    <w:rsid w:val="008652CA"/>
    <w:rsid w:val="008657AF"/>
    <w:rsid w:val="00866CD6"/>
    <w:rsid w:val="00867BF5"/>
    <w:rsid w:val="008709AD"/>
    <w:rsid w:val="0087211E"/>
    <w:rsid w:val="008724D2"/>
    <w:rsid w:val="00872798"/>
    <w:rsid w:val="0087318E"/>
    <w:rsid w:val="0087368D"/>
    <w:rsid w:val="00873F5E"/>
    <w:rsid w:val="008742D8"/>
    <w:rsid w:val="008745B3"/>
    <w:rsid w:val="00874902"/>
    <w:rsid w:val="00874FEC"/>
    <w:rsid w:val="00876869"/>
    <w:rsid w:val="00876E0F"/>
    <w:rsid w:val="0087711E"/>
    <w:rsid w:val="00877593"/>
    <w:rsid w:val="00877B1F"/>
    <w:rsid w:val="00877E4F"/>
    <w:rsid w:val="008804C7"/>
    <w:rsid w:val="008806EC"/>
    <w:rsid w:val="00881CB7"/>
    <w:rsid w:val="0088205E"/>
    <w:rsid w:val="0088217E"/>
    <w:rsid w:val="00883CE3"/>
    <w:rsid w:val="00883E9D"/>
    <w:rsid w:val="00883F9F"/>
    <w:rsid w:val="00884274"/>
    <w:rsid w:val="008844A7"/>
    <w:rsid w:val="00884803"/>
    <w:rsid w:val="00884A49"/>
    <w:rsid w:val="00884CDB"/>
    <w:rsid w:val="0088516D"/>
    <w:rsid w:val="00885FB6"/>
    <w:rsid w:val="00886C72"/>
    <w:rsid w:val="00886F0C"/>
    <w:rsid w:val="008871ED"/>
    <w:rsid w:val="0088770B"/>
    <w:rsid w:val="00887BD2"/>
    <w:rsid w:val="00887D87"/>
    <w:rsid w:val="00887FA6"/>
    <w:rsid w:val="00890972"/>
    <w:rsid w:val="0089199E"/>
    <w:rsid w:val="0089203C"/>
    <w:rsid w:val="00892555"/>
    <w:rsid w:val="00892D6F"/>
    <w:rsid w:val="008930E2"/>
    <w:rsid w:val="008933A1"/>
    <w:rsid w:val="00893466"/>
    <w:rsid w:val="0089478F"/>
    <w:rsid w:val="00895536"/>
    <w:rsid w:val="00895741"/>
    <w:rsid w:val="008A0231"/>
    <w:rsid w:val="008A0612"/>
    <w:rsid w:val="008A0E5E"/>
    <w:rsid w:val="008A33AE"/>
    <w:rsid w:val="008A37AF"/>
    <w:rsid w:val="008A37E1"/>
    <w:rsid w:val="008A39CC"/>
    <w:rsid w:val="008A5486"/>
    <w:rsid w:val="008A55BD"/>
    <w:rsid w:val="008A658B"/>
    <w:rsid w:val="008A6C51"/>
    <w:rsid w:val="008A6EB3"/>
    <w:rsid w:val="008A7133"/>
    <w:rsid w:val="008A72C7"/>
    <w:rsid w:val="008B0286"/>
    <w:rsid w:val="008B13FF"/>
    <w:rsid w:val="008B1404"/>
    <w:rsid w:val="008B1667"/>
    <w:rsid w:val="008B170C"/>
    <w:rsid w:val="008B55FB"/>
    <w:rsid w:val="008B58C8"/>
    <w:rsid w:val="008B5A8D"/>
    <w:rsid w:val="008B6451"/>
    <w:rsid w:val="008B6C53"/>
    <w:rsid w:val="008C04F5"/>
    <w:rsid w:val="008C0828"/>
    <w:rsid w:val="008C0A2B"/>
    <w:rsid w:val="008C0CA7"/>
    <w:rsid w:val="008C1413"/>
    <w:rsid w:val="008C18B0"/>
    <w:rsid w:val="008C2AF0"/>
    <w:rsid w:val="008C2C52"/>
    <w:rsid w:val="008C2CAC"/>
    <w:rsid w:val="008C320E"/>
    <w:rsid w:val="008C3321"/>
    <w:rsid w:val="008C3E64"/>
    <w:rsid w:val="008C416A"/>
    <w:rsid w:val="008C4341"/>
    <w:rsid w:val="008C47D2"/>
    <w:rsid w:val="008C4CA4"/>
    <w:rsid w:val="008C550A"/>
    <w:rsid w:val="008C5DEB"/>
    <w:rsid w:val="008C6135"/>
    <w:rsid w:val="008C6405"/>
    <w:rsid w:val="008C6D1C"/>
    <w:rsid w:val="008C7D8E"/>
    <w:rsid w:val="008D08C4"/>
    <w:rsid w:val="008D1034"/>
    <w:rsid w:val="008D2021"/>
    <w:rsid w:val="008D343B"/>
    <w:rsid w:val="008D3C00"/>
    <w:rsid w:val="008D3ECA"/>
    <w:rsid w:val="008D4810"/>
    <w:rsid w:val="008D5275"/>
    <w:rsid w:val="008D6175"/>
    <w:rsid w:val="008D7FAB"/>
    <w:rsid w:val="008E08C9"/>
    <w:rsid w:val="008E0D5A"/>
    <w:rsid w:val="008E13EC"/>
    <w:rsid w:val="008E1A03"/>
    <w:rsid w:val="008E1BD2"/>
    <w:rsid w:val="008E3347"/>
    <w:rsid w:val="008E3852"/>
    <w:rsid w:val="008E3E0C"/>
    <w:rsid w:val="008E40D8"/>
    <w:rsid w:val="008E44B0"/>
    <w:rsid w:val="008E509F"/>
    <w:rsid w:val="008E5572"/>
    <w:rsid w:val="008E66D3"/>
    <w:rsid w:val="008E7AEF"/>
    <w:rsid w:val="008E7C3F"/>
    <w:rsid w:val="008F0C13"/>
    <w:rsid w:val="008F0EB3"/>
    <w:rsid w:val="008F10BA"/>
    <w:rsid w:val="008F1484"/>
    <w:rsid w:val="008F1AA2"/>
    <w:rsid w:val="008F264F"/>
    <w:rsid w:val="008F3048"/>
    <w:rsid w:val="008F37B2"/>
    <w:rsid w:val="008F4790"/>
    <w:rsid w:val="008F4B4C"/>
    <w:rsid w:val="008F53E8"/>
    <w:rsid w:val="008F560D"/>
    <w:rsid w:val="008F5684"/>
    <w:rsid w:val="008F5873"/>
    <w:rsid w:val="008F5C7C"/>
    <w:rsid w:val="008F5CA0"/>
    <w:rsid w:val="008F6176"/>
    <w:rsid w:val="008F6ED1"/>
    <w:rsid w:val="008F6FB4"/>
    <w:rsid w:val="008F70A1"/>
    <w:rsid w:val="008F75E0"/>
    <w:rsid w:val="00900861"/>
    <w:rsid w:val="0090096B"/>
    <w:rsid w:val="00900CE0"/>
    <w:rsid w:val="00900DA6"/>
    <w:rsid w:val="009010B1"/>
    <w:rsid w:val="0090244E"/>
    <w:rsid w:val="00902477"/>
    <w:rsid w:val="009024AA"/>
    <w:rsid w:val="0090263F"/>
    <w:rsid w:val="0090296F"/>
    <w:rsid w:val="00902DE5"/>
    <w:rsid w:val="0090327A"/>
    <w:rsid w:val="00904640"/>
    <w:rsid w:val="00905E2B"/>
    <w:rsid w:val="00905F18"/>
    <w:rsid w:val="0090631A"/>
    <w:rsid w:val="00906A30"/>
    <w:rsid w:val="009102E2"/>
    <w:rsid w:val="00910369"/>
    <w:rsid w:val="009108F5"/>
    <w:rsid w:val="00911CF5"/>
    <w:rsid w:val="009127F0"/>
    <w:rsid w:val="00912A5F"/>
    <w:rsid w:val="00912B6C"/>
    <w:rsid w:val="0091336E"/>
    <w:rsid w:val="0091354C"/>
    <w:rsid w:val="00913606"/>
    <w:rsid w:val="009136CE"/>
    <w:rsid w:val="00913D59"/>
    <w:rsid w:val="009141A3"/>
    <w:rsid w:val="009146FA"/>
    <w:rsid w:val="00915BBF"/>
    <w:rsid w:val="00915BC7"/>
    <w:rsid w:val="00917222"/>
    <w:rsid w:val="009176D5"/>
    <w:rsid w:val="0092016E"/>
    <w:rsid w:val="00920B63"/>
    <w:rsid w:val="00920BD8"/>
    <w:rsid w:val="009211A3"/>
    <w:rsid w:val="0092172A"/>
    <w:rsid w:val="00921BFD"/>
    <w:rsid w:val="009225B7"/>
    <w:rsid w:val="00922E75"/>
    <w:rsid w:val="00923330"/>
    <w:rsid w:val="0092341A"/>
    <w:rsid w:val="009239B7"/>
    <w:rsid w:val="00924187"/>
    <w:rsid w:val="00924422"/>
    <w:rsid w:val="0092450A"/>
    <w:rsid w:val="009253E0"/>
    <w:rsid w:val="009259AA"/>
    <w:rsid w:val="00926017"/>
    <w:rsid w:val="0092648A"/>
    <w:rsid w:val="00926820"/>
    <w:rsid w:val="0092782A"/>
    <w:rsid w:val="00927B00"/>
    <w:rsid w:val="00927C21"/>
    <w:rsid w:val="00930BE7"/>
    <w:rsid w:val="00931054"/>
    <w:rsid w:val="00932236"/>
    <w:rsid w:val="00932B1D"/>
    <w:rsid w:val="00933332"/>
    <w:rsid w:val="009341F7"/>
    <w:rsid w:val="00934842"/>
    <w:rsid w:val="009349C0"/>
    <w:rsid w:val="00934DA2"/>
    <w:rsid w:val="00934DB2"/>
    <w:rsid w:val="00934FB7"/>
    <w:rsid w:val="00935331"/>
    <w:rsid w:val="00935B25"/>
    <w:rsid w:val="00935CA2"/>
    <w:rsid w:val="009362DD"/>
    <w:rsid w:val="00936B9A"/>
    <w:rsid w:val="009372AE"/>
    <w:rsid w:val="00937610"/>
    <w:rsid w:val="00943157"/>
    <w:rsid w:val="00943CAD"/>
    <w:rsid w:val="00943DC9"/>
    <w:rsid w:val="00944197"/>
    <w:rsid w:val="0094432D"/>
    <w:rsid w:val="009448F4"/>
    <w:rsid w:val="00945A83"/>
    <w:rsid w:val="00945BFA"/>
    <w:rsid w:val="00945C54"/>
    <w:rsid w:val="00946CDB"/>
    <w:rsid w:val="00946FB9"/>
    <w:rsid w:val="00947767"/>
    <w:rsid w:val="00950AAE"/>
    <w:rsid w:val="0095113D"/>
    <w:rsid w:val="009517D6"/>
    <w:rsid w:val="00953392"/>
    <w:rsid w:val="0095432C"/>
    <w:rsid w:val="0095499D"/>
    <w:rsid w:val="00955A16"/>
    <w:rsid w:val="00955E4B"/>
    <w:rsid w:val="00956B44"/>
    <w:rsid w:val="00957E48"/>
    <w:rsid w:val="009611E2"/>
    <w:rsid w:val="0096139B"/>
    <w:rsid w:val="00961B9F"/>
    <w:rsid w:val="009624E3"/>
    <w:rsid w:val="00962E31"/>
    <w:rsid w:val="00962F4C"/>
    <w:rsid w:val="00963186"/>
    <w:rsid w:val="0096408E"/>
    <w:rsid w:val="00964264"/>
    <w:rsid w:val="00964617"/>
    <w:rsid w:val="00964AFA"/>
    <w:rsid w:val="00964DD6"/>
    <w:rsid w:val="00965767"/>
    <w:rsid w:val="0096595B"/>
    <w:rsid w:val="00965FA0"/>
    <w:rsid w:val="009667C5"/>
    <w:rsid w:val="0096680E"/>
    <w:rsid w:val="00967B6E"/>
    <w:rsid w:val="00967BB2"/>
    <w:rsid w:val="00971609"/>
    <w:rsid w:val="00971731"/>
    <w:rsid w:val="00971864"/>
    <w:rsid w:val="00971B83"/>
    <w:rsid w:val="00971CBA"/>
    <w:rsid w:val="0097215D"/>
    <w:rsid w:val="00972963"/>
    <w:rsid w:val="00972F13"/>
    <w:rsid w:val="009738DE"/>
    <w:rsid w:val="00974692"/>
    <w:rsid w:val="00974D20"/>
    <w:rsid w:val="0097587A"/>
    <w:rsid w:val="0097661A"/>
    <w:rsid w:val="009766E9"/>
    <w:rsid w:val="0097732F"/>
    <w:rsid w:val="009779BA"/>
    <w:rsid w:val="0098016C"/>
    <w:rsid w:val="009809B4"/>
    <w:rsid w:val="00980AF8"/>
    <w:rsid w:val="00980CD7"/>
    <w:rsid w:val="009814CC"/>
    <w:rsid w:val="00981F6E"/>
    <w:rsid w:val="0098282E"/>
    <w:rsid w:val="00982D8E"/>
    <w:rsid w:val="009836FD"/>
    <w:rsid w:val="00983B1D"/>
    <w:rsid w:val="0098459F"/>
    <w:rsid w:val="00984ED5"/>
    <w:rsid w:val="00985332"/>
    <w:rsid w:val="00986690"/>
    <w:rsid w:val="00986DC1"/>
    <w:rsid w:val="00986E6E"/>
    <w:rsid w:val="00987A0A"/>
    <w:rsid w:val="00987B27"/>
    <w:rsid w:val="00987C28"/>
    <w:rsid w:val="0099016C"/>
    <w:rsid w:val="009906A5"/>
    <w:rsid w:val="0099092A"/>
    <w:rsid w:val="009909B3"/>
    <w:rsid w:val="00992DE9"/>
    <w:rsid w:val="009935D7"/>
    <w:rsid w:val="00993BC9"/>
    <w:rsid w:val="00993E31"/>
    <w:rsid w:val="00993E64"/>
    <w:rsid w:val="00994563"/>
    <w:rsid w:val="00994575"/>
    <w:rsid w:val="0099467D"/>
    <w:rsid w:val="00994CFB"/>
    <w:rsid w:val="00994FB9"/>
    <w:rsid w:val="009957F9"/>
    <w:rsid w:val="009962EF"/>
    <w:rsid w:val="00996653"/>
    <w:rsid w:val="00996D98"/>
    <w:rsid w:val="00996FDB"/>
    <w:rsid w:val="00997996"/>
    <w:rsid w:val="009A059B"/>
    <w:rsid w:val="009A0C80"/>
    <w:rsid w:val="009A120A"/>
    <w:rsid w:val="009A1A6E"/>
    <w:rsid w:val="009A25B3"/>
    <w:rsid w:val="009A2971"/>
    <w:rsid w:val="009A4C77"/>
    <w:rsid w:val="009A534B"/>
    <w:rsid w:val="009A5CD3"/>
    <w:rsid w:val="009A69A5"/>
    <w:rsid w:val="009A7D8D"/>
    <w:rsid w:val="009B01D7"/>
    <w:rsid w:val="009B1109"/>
    <w:rsid w:val="009B1A5C"/>
    <w:rsid w:val="009B1AE2"/>
    <w:rsid w:val="009B25DF"/>
    <w:rsid w:val="009B2A96"/>
    <w:rsid w:val="009B4283"/>
    <w:rsid w:val="009B42EC"/>
    <w:rsid w:val="009B554A"/>
    <w:rsid w:val="009B5697"/>
    <w:rsid w:val="009B63AC"/>
    <w:rsid w:val="009B6969"/>
    <w:rsid w:val="009B7248"/>
    <w:rsid w:val="009C02F6"/>
    <w:rsid w:val="009C134B"/>
    <w:rsid w:val="009C1B9E"/>
    <w:rsid w:val="009C1E30"/>
    <w:rsid w:val="009C282F"/>
    <w:rsid w:val="009C292D"/>
    <w:rsid w:val="009C2AB1"/>
    <w:rsid w:val="009C2FE1"/>
    <w:rsid w:val="009C3444"/>
    <w:rsid w:val="009C3849"/>
    <w:rsid w:val="009C476F"/>
    <w:rsid w:val="009C5022"/>
    <w:rsid w:val="009C58CE"/>
    <w:rsid w:val="009C5C01"/>
    <w:rsid w:val="009C5F60"/>
    <w:rsid w:val="009C6748"/>
    <w:rsid w:val="009C6A1F"/>
    <w:rsid w:val="009C6CCF"/>
    <w:rsid w:val="009C6DB4"/>
    <w:rsid w:val="009C7281"/>
    <w:rsid w:val="009C74EE"/>
    <w:rsid w:val="009C7E3D"/>
    <w:rsid w:val="009D04A3"/>
    <w:rsid w:val="009D1339"/>
    <w:rsid w:val="009D15D5"/>
    <w:rsid w:val="009D1730"/>
    <w:rsid w:val="009D2245"/>
    <w:rsid w:val="009D3355"/>
    <w:rsid w:val="009D4741"/>
    <w:rsid w:val="009D4BF1"/>
    <w:rsid w:val="009D547E"/>
    <w:rsid w:val="009D5658"/>
    <w:rsid w:val="009D56F1"/>
    <w:rsid w:val="009D593D"/>
    <w:rsid w:val="009D604C"/>
    <w:rsid w:val="009D7A16"/>
    <w:rsid w:val="009D7EF3"/>
    <w:rsid w:val="009E0466"/>
    <w:rsid w:val="009E1352"/>
    <w:rsid w:val="009E13D7"/>
    <w:rsid w:val="009E2FCD"/>
    <w:rsid w:val="009E3873"/>
    <w:rsid w:val="009E460A"/>
    <w:rsid w:val="009E4CE4"/>
    <w:rsid w:val="009E52DD"/>
    <w:rsid w:val="009E57CF"/>
    <w:rsid w:val="009F08B0"/>
    <w:rsid w:val="009F0966"/>
    <w:rsid w:val="009F0A5B"/>
    <w:rsid w:val="009F1791"/>
    <w:rsid w:val="009F1D9D"/>
    <w:rsid w:val="009F1EAE"/>
    <w:rsid w:val="009F26AB"/>
    <w:rsid w:val="009F2D21"/>
    <w:rsid w:val="009F2DF9"/>
    <w:rsid w:val="009F4476"/>
    <w:rsid w:val="009F4C61"/>
    <w:rsid w:val="009F5AC9"/>
    <w:rsid w:val="009F652A"/>
    <w:rsid w:val="009F6CFC"/>
    <w:rsid w:val="009F74BB"/>
    <w:rsid w:val="00A004E1"/>
    <w:rsid w:val="00A00B58"/>
    <w:rsid w:val="00A023DC"/>
    <w:rsid w:val="00A03505"/>
    <w:rsid w:val="00A0380B"/>
    <w:rsid w:val="00A0575A"/>
    <w:rsid w:val="00A05CB2"/>
    <w:rsid w:val="00A05F30"/>
    <w:rsid w:val="00A062D8"/>
    <w:rsid w:val="00A064EF"/>
    <w:rsid w:val="00A0767B"/>
    <w:rsid w:val="00A10820"/>
    <w:rsid w:val="00A12C5A"/>
    <w:rsid w:val="00A12D8F"/>
    <w:rsid w:val="00A1340E"/>
    <w:rsid w:val="00A13761"/>
    <w:rsid w:val="00A138DA"/>
    <w:rsid w:val="00A14AFF"/>
    <w:rsid w:val="00A14EA8"/>
    <w:rsid w:val="00A14F20"/>
    <w:rsid w:val="00A158B9"/>
    <w:rsid w:val="00A15E9F"/>
    <w:rsid w:val="00A16F8A"/>
    <w:rsid w:val="00A173B0"/>
    <w:rsid w:val="00A2037D"/>
    <w:rsid w:val="00A205E1"/>
    <w:rsid w:val="00A2073A"/>
    <w:rsid w:val="00A20945"/>
    <w:rsid w:val="00A20CA4"/>
    <w:rsid w:val="00A2100B"/>
    <w:rsid w:val="00A229E1"/>
    <w:rsid w:val="00A24E4A"/>
    <w:rsid w:val="00A24E68"/>
    <w:rsid w:val="00A25C8C"/>
    <w:rsid w:val="00A25CE0"/>
    <w:rsid w:val="00A26006"/>
    <w:rsid w:val="00A26A18"/>
    <w:rsid w:val="00A26BBB"/>
    <w:rsid w:val="00A3071F"/>
    <w:rsid w:val="00A30C8E"/>
    <w:rsid w:val="00A30F83"/>
    <w:rsid w:val="00A312C6"/>
    <w:rsid w:val="00A31BA8"/>
    <w:rsid w:val="00A320C7"/>
    <w:rsid w:val="00A326AC"/>
    <w:rsid w:val="00A32948"/>
    <w:rsid w:val="00A3309D"/>
    <w:rsid w:val="00A3333D"/>
    <w:rsid w:val="00A33417"/>
    <w:rsid w:val="00A3343C"/>
    <w:rsid w:val="00A33B80"/>
    <w:rsid w:val="00A342DE"/>
    <w:rsid w:val="00A345B1"/>
    <w:rsid w:val="00A3537E"/>
    <w:rsid w:val="00A353C1"/>
    <w:rsid w:val="00A35616"/>
    <w:rsid w:val="00A358EE"/>
    <w:rsid w:val="00A36A27"/>
    <w:rsid w:val="00A36BCC"/>
    <w:rsid w:val="00A37823"/>
    <w:rsid w:val="00A37C2F"/>
    <w:rsid w:val="00A40EC2"/>
    <w:rsid w:val="00A41761"/>
    <w:rsid w:val="00A41D8D"/>
    <w:rsid w:val="00A4204E"/>
    <w:rsid w:val="00A425D7"/>
    <w:rsid w:val="00A430FF"/>
    <w:rsid w:val="00A44233"/>
    <w:rsid w:val="00A44765"/>
    <w:rsid w:val="00A44F1D"/>
    <w:rsid w:val="00A456F4"/>
    <w:rsid w:val="00A461EF"/>
    <w:rsid w:val="00A465E4"/>
    <w:rsid w:val="00A466B5"/>
    <w:rsid w:val="00A46D59"/>
    <w:rsid w:val="00A502D0"/>
    <w:rsid w:val="00A50781"/>
    <w:rsid w:val="00A5093A"/>
    <w:rsid w:val="00A50A15"/>
    <w:rsid w:val="00A511B6"/>
    <w:rsid w:val="00A5147A"/>
    <w:rsid w:val="00A53175"/>
    <w:rsid w:val="00A53CC5"/>
    <w:rsid w:val="00A551E3"/>
    <w:rsid w:val="00A55486"/>
    <w:rsid w:val="00A556ED"/>
    <w:rsid w:val="00A55875"/>
    <w:rsid w:val="00A55BB8"/>
    <w:rsid w:val="00A55DEE"/>
    <w:rsid w:val="00A56A9B"/>
    <w:rsid w:val="00A574A4"/>
    <w:rsid w:val="00A57E81"/>
    <w:rsid w:val="00A607D3"/>
    <w:rsid w:val="00A6198F"/>
    <w:rsid w:val="00A61C59"/>
    <w:rsid w:val="00A61DB4"/>
    <w:rsid w:val="00A63606"/>
    <w:rsid w:val="00A63D07"/>
    <w:rsid w:val="00A64438"/>
    <w:rsid w:val="00A652E4"/>
    <w:rsid w:val="00A65A76"/>
    <w:rsid w:val="00A663E9"/>
    <w:rsid w:val="00A67002"/>
    <w:rsid w:val="00A67267"/>
    <w:rsid w:val="00A6741F"/>
    <w:rsid w:val="00A679E8"/>
    <w:rsid w:val="00A67A00"/>
    <w:rsid w:val="00A67D85"/>
    <w:rsid w:val="00A70265"/>
    <w:rsid w:val="00A703C6"/>
    <w:rsid w:val="00A705F2"/>
    <w:rsid w:val="00A70DDA"/>
    <w:rsid w:val="00A71207"/>
    <w:rsid w:val="00A73E9D"/>
    <w:rsid w:val="00A74B73"/>
    <w:rsid w:val="00A74C89"/>
    <w:rsid w:val="00A74E17"/>
    <w:rsid w:val="00A75450"/>
    <w:rsid w:val="00A75A4D"/>
    <w:rsid w:val="00A75B9D"/>
    <w:rsid w:val="00A75BB6"/>
    <w:rsid w:val="00A75D9E"/>
    <w:rsid w:val="00A75F15"/>
    <w:rsid w:val="00A77D96"/>
    <w:rsid w:val="00A8146A"/>
    <w:rsid w:val="00A8178F"/>
    <w:rsid w:val="00A82C7C"/>
    <w:rsid w:val="00A82D5F"/>
    <w:rsid w:val="00A83191"/>
    <w:rsid w:val="00A83A6A"/>
    <w:rsid w:val="00A84698"/>
    <w:rsid w:val="00A84F12"/>
    <w:rsid w:val="00A85266"/>
    <w:rsid w:val="00A85482"/>
    <w:rsid w:val="00A858BA"/>
    <w:rsid w:val="00A86041"/>
    <w:rsid w:val="00A8664F"/>
    <w:rsid w:val="00A87F68"/>
    <w:rsid w:val="00A906BB"/>
    <w:rsid w:val="00A9169C"/>
    <w:rsid w:val="00A91B31"/>
    <w:rsid w:val="00A91E04"/>
    <w:rsid w:val="00A91E49"/>
    <w:rsid w:val="00A928F5"/>
    <w:rsid w:val="00A92CB2"/>
    <w:rsid w:val="00A9438D"/>
    <w:rsid w:val="00A95FFB"/>
    <w:rsid w:val="00A96060"/>
    <w:rsid w:val="00A9650D"/>
    <w:rsid w:val="00A96EBC"/>
    <w:rsid w:val="00A976CC"/>
    <w:rsid w:val="00AA186D"/>
    <w:rsid w:val="00AA1A32"/>
    <w:rsid w:val="00AA1E1F"/>
    <w:rsid w:val="00AA2BEB"/>
    <w:rsid w:val="00AA4380"/>
    <w:rsid w:val="00AA464E"/>
    <w:rsid w:val="00AA4B06"/>
    <w:rsid w:val="00AA6498"/>
    <w:rsid w:val="00AA713E"/>
    <w:rsid w:val="00AA72DA"/>
    <w:rsid w:val="00AA72E9"/>
    <w:rsid w:val="00AA7DE8"/>
    <w:rsid w:val="00AB2C0A"/>
    <w:rsid w:val="00AB2D61"/>
    <w:rsid w:val="00AB3156"/>
    <w:rsid w:val="00AB34B4"/>
    <w:rsid w:val="00AB36B4"/>
    <w:rsid w:val="00AB378A"/>
    <w:rsid w:val="00AB37AA"/>
    <w:rsid w:val="00AB3DA3"/>
    <w:rsid w:val="00AB4E09"/>
    <w:rsid w:val="00AB54CD"/>
    <w:rsid w:val="00AB5930"/>
    <w:rsid w:val="00AB5C68"/>
    <w:rsid w:val="00AB5D1D"/>
    <w:rsid w:val="00AB7681"/>
    <w:rsid w:val="00AC065A"/>
    <w:rsid w:val="00AC0C15"/>
    <w:rsid w:val="00AC0FA0"/>
    <w:rsid w:val="00AC10D1"/>
    <w:rsid w:val="00AC154F"/>
    <w:rsid w:val="00AC2059"/>
    <w:rsid w:val="00AC2EAB"/>
    <w:rsid w:val="00AC312A"/>
    <w:rsid w:val="00AC346B"/>
    <w:rsid w:val="00AC3675"/>
    <w:rsid w:val="00AC36ED"/>
    <w:rsid w:val="00AC3CF4"/>
    <w:rsid w:val="00AC3D89"/>
    <w:rsid w:val="00AC3DED"/>
    <w:rsid w:val="00AC41E6"/>
    <w:rsid w:val="00AC43A7"/>
    <w:rsid w:val="00AC44CB"/>
    <w:rsid w:val="00AC4581"/>
    <w:rsid w:val="00AC565D"/>
    <w:rsid w:val="00AC574E"/>
    <w:rsid w:val="00AC5C45"/>
    <w:rsid w:val="00AC5DAE"/>
    <w:rsid w:val="00AC5E5C"/>
    <w:rsid w:val="00AC6F7A"/>
    <w:rsid w:val="00AC7F4A"/>
    <w:rsid w:val="00AC7FC6"/>
    <w:rsid w:val="00AD0B35"/>
    <w:rsid w:val="00AD1A4E"/>
    <w:rsid w:val="00AD1CCA"/>
    <w:rsid w:val="00AD2397"/>
    <w:rsid w:val="00AD28C5"/>
    <w:rsid w:val="00AD3423"/>
    <w:rsid w:val="00AD34F1"/>
    <w:rsid w:val="00AD547B"/>
    <w:rsid w:val="00AD6B29"/>
    <w:rsid w:val="00AD6C4D"/>
    <w:rsid w:val="00AD709F"/>
    <w:rsid w:val="00AD7370"/>
    <w:rsid w:val="00AD7BF7"/>
    <w:rsid w:val="00AE0DB0"/>
    <w:rsid w:val="00AE18FF"/>
    <w:rsid w:val="00AE1FEC"/>
    <w:rsid w:val="00AE229C"/>
    <w:rsid w:val="00AE319D"/>
    <w:rsid w:val="00AE3479"/>
    <w:rsid w:val="00AE3A3F"/>
    <w:rsid w:val="00AE3DB9"/>
    <w:rsid w:val="00AE4777"/>
    <w:rsid w:val="00AE478F"/>
    <w:rsid w:val="00AE4BE3"/>
    <w:rsid w:val="00AE4DC8"/>
    <w:rsid w:val="00AE5CFE"/>
    <w:rsid w:val="00AE67F3"/>
    <w:rsid w:val="00AE766C"/>
    <w:rsid w:val="00AE76EB"/>
    <w:rsid w:val="00AE79A1"/>
    <w:rsid w:val="00AE79D7"/>
    <w:rsid w:val="00AE7B26"/>
    <w:rsid w:val="00AE7B8A"/>
    <w:rsid w:val="00AE7BB5"/>
    <w:rsid w:val="00AF00DA"/>
    <w:rsid w:val="00AF043F"/>
    <w:rsid w:val="00AF0462"/>
    <w:rsid w:val="00AF04C4"/>
    <w:rsid w:val="00AF06DA"/>
    <w:rsid w:val="00AF079D"/>
    <w:rsid w:val="00AF0CAF"/>
    <w:rsid w:val="00AF0D96"/>
    <w:rsid w:val="00AF0F8A"/>
    <w:rsid w:val="00AF2171"/>
    <w:rsid w:val="00AF287F"/>
    <w:rsid w:val="00AF3272"/>
    <w:rsid w:val="00AF3624"/>
    <w:rsid w:val="00AF38EC"/>
    <w:rsid w:val="00AF4CDA"/>
    <w:rsid w:val="00AF5ABE"/>
    <w:rsid w:val="00AF6726"/>
    <w:rsid w:val="00AF701D"/>
    <w:rsid w:val="00AF7DEF"/>
    <w:rsid w:val="00B00543"/>
    <w:rsid w:val="00B00831"/>
    <w:rsid w:val="00B00998"/>
    <w:rsid w:val="00B015EE"/>
    <w:rsid w:val="00B01F44"/>
    <w:rsid w:val="00B03C83"/>
    <w:rsid w:val="00B04119"/>
    <w:rsid w:val="00B0445E"/>
    <w:rsid w:val="00B04B8A"/>
    <w:rsid w:val="00B05325"/>
    <w:rsid w:val="00B05398"/>
    <w:rsid w:val="00B053AC"/>
    <w:rsid w:val="00B0603D"/>
    <w:rsid w:val="00B0620A"/>
    <w:rsid w:val="00B0698C"/>
    <w:rsid w:val="00B06E03"/>
    <w:rsid w:val="00B072F1"/>
    <w:rsid w:val="00B078E8"/>
    <w:rsid w:val="00B07A63"/>
    <w:rsid w:val="00B07D01"/>
    <w:rsid w:val="00B101E2"/>
    <w:rsid w:val="00B10411"/>
    <w:rsid w:val="00B10C45"/>
    <w:rsid w:val="00B10E87"/>
    <w:rsid w:val="00B13730"/>
    <w:rsid w:val="00B13C00"/>
    <w:rsid w:val="00B13E44"/>
    <w:rsid w:val="00B15813"/>
    <w:rsid w:val="00B1595A"/>
    <w:rsid w:val="00B15D35"/>
    <w:rsid w:val="00B1655E"/>
    <w:rsid w:val="00B16784"/>
    <w:rsid w:val="00B172C3"/>
    <w:rsid w:val="00B17305"/>
    <w:rsid w:val="00B207F1"/>
    <w:rsid w:val="00B20A68"/>
    <w:rsid w:val="00B215D5"/>
    <w:rsid w:val="00B21EE5"/>
    <w:rsid w:val="00B23214"/>
    <w:rsid w:val="00B232BD"/>
    <w:rsid w:val="00B235B1"/>
    <w:rsid w:val="00B24458"/>
    <w:rsid w:val="00B2460C"/>
    <w:rsid w:val="00B25C0D"/>
    <w:rsid w:val="00B25E16"/>
    <w:rsid w:val="00B262EF"/>
    <w:rsid w:val="00B26FB3"/>
    <w:rsid w:val="00B27069"/>
    <w:rsid w:val="00B27161"/>
    <w:rsid w:val="00B27B16"/>
    <w:rsid w:val="00B30FEB"/>
    <w:rsid w:val="00B319CF"/>
    <w:rsid w:val="00B32D89"/>
    <w:rsid w:val="00B337A9"/>
    <w:rsid w:val="00B338C6"/>
    <w:rsid w:val="00B339DD"/>
    <w:rsid w:val="00B34779"/>
    <w:rsid w:val="00B367DD"/>
    <w:rsid w:val="00B37317"/>
    <w:rsid w:val="00B410CF"/>
    <w:rsid w:val="00B4229D"/>
    <w:rsid w:val="00B429CB"/>
    <w:rsid w:val="00B42DE3"/>
    <w:rsid w:val="00B42FB7"/>
    <w:rsid w:val="00B43138"/>
    <w:rsid w:val="00B43884"/>
    <w:rsid w:val="00B46555"/>
    <w:rsid w:val="00B46912"/>
    <w:rsid w:val="00B47E1B"/>
    <w:rsid w:val="00B50074"/>
    <w:rsid w:val="00B5089E"/>
    <w:rsid w:val="00B512F8"/>
    <w:rsid w:val="00B52370"/>
    <w:rsid w:val="00B52BB3"/>
    <w:rsid w:val="00B52EF0"/>
    <w:rsid w:val="00B547FA"/>
    <w:rsid w:val="00B54AE5"/>
    <w:rsid w:val="00B552D0"/>
    <w:rsid w:val="00B555AF"/>
    <w:rsid w:val="00B56CE2"/>
    <w:rsid w:val="00B56D65"/>
    <w:rsid w:val="00B5724A"/>
    <w:rsid w:val="00B578F3"/>
    <w:rsid w:val="00B57957"/>
    <w:rsid w:val="00B57B24"/>
    <w:rsid w:val="00B60277"/>
    <w:rsid w:val="00B603AB"/>
    <w:rsid w:val="00B61E35"/>
    <w:rsid w:val="00B62385"/>
    <w:rsid w:val="00B6239E"/>
    <w:rsid w:val="00B623E0"/>
    <w:rsid w:val="00B630FA"/>
    <w:rsid w:val="00B63195"/>
    <w:rsid w:val="00B63703"/>
    <w:rsid w:val="00B63DA9"/>
    <w:rsid w:val="00B6408B"/>
    <w:rsid w:val="00B64349"/>
    <w:rsid w:val="00B6443F"/>
    <w:rsid w:val="00B64670"/>
    <w:rsid w:val="00B64DBE"/>
    <w:rsid w:val="00B650D3"/>
    <w:rsid w:val="00B6577E"/>
    <w:rsid w:val="00B660D7"/>
    <w:rsid w:val="00B66A6E"/>
    <w:rsid w:val="00B70C9D"/>
    <w:rsid w:val="00B71DD7"/>
    <w:rsid w:val="00B7286B"/>
    <w:rsid w:val="00B72F64"/>
    <w:rsid w:val="00B7356C"/>
    <w:rsid w:val="00B739F3"/>
    <w:rsid w:val="00B74071"/>
    <w:rsid w:val="00B75A23"/>
    <w:rsid w:val="00B75DC2"/>
    <w:rsid w:val="00B7633B"/>
    <w:rsid w:val="00B777D4"/>
    <w:rsid w:val="00B77DEE"/>
    <w:rsid w:val="00B803D5"/>
    <w:rsid w:val="00B81611"/>
    <w:rsid w:val="00B82E85"/>
    <w:rsid w:val="00B83DC3"/>
    <w:rsid w:val="00B83DFC"/>
    <w:rsid w:val="00B841C8"/>
    <w:rsid w:val="00B846C2"/>
    <w:rsid w:val="00B85355"/>
    <w:rsid w:val="00B85705"/>
    <w:rsid w:val="00B85FF2"/>
    <w:rsid w:val="00B86D0C"/>
    <w:rsid w:val="00B870AC"/>
    <w:rsid w:val="00B8765A"/>
    <w:rsid w:val="00B879D6"/>
    <w:rsid w:val="00B90AB2"/>
    <w:rsid w:val="00B90AF7"/>
    <w:rsid w:val="00B90C65"/>
    <w:rsid w:val="00B910EC"/>
    <w:rsid w:val="00B93D4A"/>
    <w:rsid w:val="00B942B6"/>
    <w:rsid w:val="00B94DA1"/>
    <w:rsid w:val="00B94F4D"/>
    <w:rsid w:val="00B955B5"/>
    <w:rsid w:val="00B962D1"/>
    <w:rsid w:val="00B9722E"/>
    <w:rsid w:val="00BA19C7"/>
    <w:rsid w:val="00BA2314"/>
    <w:rsid w:val="00BA2970"/>
    <w:rsid w:val="00BA3082"/>
    <w:rsid w:val="00BA3968"/>
    <w:rsid w:val="00BA39B1"/>
    <w:rsid w:val="00BA3A9D"/>
    <w:rsid w:val="00BA4264"/>
    <w:rsid w:val="00BA4540"/>
    <w:rsid w:val="00BA5341"/>
    <w:rsid w:val="00BA5A2C"/>
    <w:rsid w:val="00BA5E5B"/>
    <w:rsid w:val="00BA614C"/>
    <w:rsid w:val="00BA645E"/>
    <w:rsid w:val="00BA77CE"/>
    <w:rsid w:val="00BB010A"/>
    <w:rsid w:val="00BB0D5D"/>
    <w:rsid w:val="00BB139D"/>
    <w:rsid w:val="00BB1481"/>
    <w:rsid w:val="00BB2D7E"/>
    <w:rsid w:val="00BB31A3"/>
    <w:rsid w:val="00BB3938"/>
    <w:rsid w:val="00BB3B84"/>
    <w:rsid w:val="00BB3DB6"/>
    <w:rsid w:val="00BB3E4E"/>
    <w:rsid w:val="00BB3FAC"/>
    <w:rsid w:val="00BB4EE0"/>
    <w:rsid w:val="00BB5414"/>
    <w:rsid w:val="00BB5B36"/>
    <w:rsid w:val="00BB5D75"/>
    <w:rsid w:val="00BB5F02"/>
    <w:rsid w:val="00BB60F9"/>
    <w:rsid w:val="00BB65EC"/>
    <w:rsid w:val="00BB721A"/>
    <w:rsid w:val="00BB79E3"/>
    <w:rsid w:val="00BC0148"/>
    <w:rsid w:val="00BC064C"/>
    <w:rsid w:val="00BC084E"/>
    <w:rsid w:val="00BC0903"/>
    <w:rsid w:val="00BC1127"/>
    <w:rsid w:val="00BC1CF7"/>
    <w:rsid w:val="00BC1EB2"/>
    <w:rsid w:val="00BC2494"/>
    <w:rsid w:val="00BC2929"/>
    <w:rsid w:val="00BC3009"/>
    <w:rsid w:val="00BC313A"/>
    <w:rsid w:val="00BC4251"/>
    <w:rsid w:val="00BC4A6D"/>
    <w:rsid w:val="00BC5147"/>
    <w:rsid w:val="00BC58D9"/>
    <w:rsid w:val="00BC5D4A"/>
    <w:rsid w:val="00BC60C9"/>
    <w:rsid w:val="00BC640C"/>
    <w:rsid w:val="00BC64FD"/>
    <w:rsid w:val="00BC6867"/>
    <w:rsid w:val="00BC6A65"/>
    <w:rsid w:val="00BC7193"/>
    <w:rsid w:val="00BC7D49"/>
    <w:rsid w:val="00BC7DDE"/>
    <w:rsid w:val="00BC7E5E"/>
    <w:rsid w:val="00BD0732"/>
    <w:rsid w:val="00BD08C5"/>
    <w:rsid w:val="00BD2618"/>
    <w:rsid w:val="00BD47BB"/>
    <w:rsid w:val="00BD48DF"/>
    <w:rsid w:val="00BD4998"/>
    <w:rsid w:val="00BD5A34"/>
    <w:rsid w:val="00BD5F79"/>
    <w:rsid w:val="00BD6818"/>
    <w:rsid w:val="00BD6C92"/>
    <w:rsid w:val="00BD7995"/>
    <w:rsid w:val="00BD7D9B"/>
    <w:rsid w:val="00BD7EB9"/>
    <w:rsid w:val="00BE0147"/>
    <w:rsid w:val="00BE026E"/>
    <w:rsid w:val="00BE31CA"/>
    <w:rsid w:val="00BE462C"/>
    <w:rsid w:val="00BE4B19"/>
    <w:rsid w:val="00BE4CED"/>
    <w:rsid w:val="00BE55EB"/>
    <w:rsid w:val="00BE57E2"/>
    <w:rsid w:val="00BE6AA8"/>
    <w:rsid w:val="00BE6DFB"/>
    <w:rsid w:val="00BE70B3"/>
    <w:rsid w:val="00BE7B80"/>
    <w:rsid w:val="00BF1AB0"/>
    <w:rsid w:val="00BF314E"/>
    <w:rsid w:val="00BF3246"/>
    <w:rsid w:val="00BF342A"/>
    <w:rsid w:val="00BF49B4"/>
    <w:rsid w:val="00BF5241"/>
    <w:rsid w:val="00BF5C32"/>
    <w:rsid w:val="00BF6FFA"/>
    <w:rsid w:val="00BF79AD"/>
    <w:rsid w:val="00C00951"/>
    <w:rsid w:val="00C00CCD"/>
    <w:rsid w:val="00C02529"/>
    <w:rsid w:val="00C03D0B"/>
    <w:rsid w:val="00C04100"/>
    <w:rsid w:val="00C0441E"/>
    <w:rsid w:val="00C0583B"/>
    <w:rsid w:val="00C06C0C"/>
    <w:rsid w:val="00C06EE1"/>
    <w:rsid w:val="00C07C89"/>
    <w:rsid w:val="00C10E44"/>
    <w:rsid w:val="00C110D3"/>
    <w:rsid w:val="00C111D9"/>
    <w:rsid w:val="00C11486"/>
    <w:rsid w:val="00C115C4"/>
    <w:rsid w:val="00C11F18"/>
    <w:rsid w:val="00C12505"/>
    <w:rsid w:val="00C13D03"/>
    <w:rsid w:val="00C14F5E"/>
    <w:rsid w:val="00C158C1"/>
    <w:rsid w:val="00C15C54"/>
    <w:rsid w:val="00C15E65"/>
    <w:rsid w:val="00C16079"/>
    <w:rsid w:val="00C1631C"/>
    <w:rsid w:val="00C17168"/>
    <w:rsid w:val="00C1748D"/>
    <w:rsid w:val="00C17746"/>
    <w:rsid w:val="00C20914"/>
    <w:rsid w:val="00C214A0"/>
    <w:rsid w:val="00C21AAF"/>
    <w:rsid w:val="00C220C9"/>
    <w:rsid w:val="00C2342C"/>
    <w:rsid w:val="00C23868"/>
    <w:rsid w:val="00C23AF2"/>
    <w:rsid w:val="00C24774"/>
    <w:rsid w:val="00C24B66"/>
    <w:rsid w:val="00C24FD9"/>
    <w:rsid w:val="00C252B5"/>
    <w:rsid w:val="00C258AC"/>
    <w:rsid w:val="00C259A9"/>
    <w:rsid w:val="00C25C79"/>
    <w:rsid w:val="00C3021B"/>
    <w:rsid w:val="00C311B0"/>
    <w:rsid w:val="00C312EC"/>
    <w:rsid w:val="00C32C23"/>
    <w:rsid w:val="00C330FC"/>
    <w:rsid w:val="00C346C0"/>
    <w:rsid w:val="00C34701"/>
    <w:rsid w:val="00C3493A"/>
    <w:rsid w:val="00C34B03"/>
    <w:rsid w:val="00C35544"/>
    <w:rsid w:val="00C35655"/>
    <w:rsid w:val="00C35A50"/>
    <w:rsid w:val="00C35DB7"/>
    <w:rsid w:val="00C36344"/>
    <w:rsid w:val="00C366E8"/>
    <w:rsid w:val="00C36B8C"/>
    <w:rsid w:val="00C37A75"/>
    <w:rsid w:val="00C400C7"/>
    <w:rsid w:val="00C4192A"/>
    <w:rsid w:val="00C427CD"/>
    <w:rsid w:val="00C428E2"/>
    <w:rsid w:val="00C42C54"/>
    <w:rsid w:val="00C43814"/>
    <w:rsid w:val="00C43BDC"/>
    <w:rsid w:val="00C4431D"/>
    <w:rsid w:val="00C44C4C"/>
    <w:rsid w:val="00C47447"/>
    <w:rsid w:val="00C475A8"/>
    <w:rsid w:val="00C50C16"/>
    <w:rsid w:val="00C513E9"/>
    <w:rsid w:val="00C524A4"/>
    <w:rsid w:val="00C5295A"/>
    <w:rsid w:val="00C52C82"/>
    <w:rsid w:val="00C53B84"/>
    <w:rsid w:val="00C53E99"/>
    <w:rsid w:val="00C54480"/>
    <w:rsid w:val="00C55404"/>
    <w:rsid w:val="00C557B7"/>
    <w:rsid w:val="00C56722"/>
    <w:rsid w:val="00C567D1"/>
    <w:rsid w:val="00C57204"/>
    <w:rsid w:val="00C6009E"/>
    <w:rsid w:val="00C6009F"/>
    <w:rsid w:val="00C60942"/>
    <w:rsid w:val="00C61C2F"/>
    <w:rsid w:val="00C63639"/>
    <w:rsid w:val="00C63BD8"/>
    <w:rsid w:val="00C6501B"/>
    <w:rsid w:val="00C659AB"/>
    <w:rsid w:val="00C65AE7"/>
    <w:rsid w:val="00C668DC"/>
    <w:rsid w:val="00C674E8"/>
    <w:rsid w:val="00C67A07"/>
    <w:rsid w:val="00C7004D"/>
    <w:rsid w:val="00C72B13"/>
    <w:rsid w:val="00C72E79"/>
    <w:rsid w:val="00C740A4"/>
    <w:rsid w:val="00C74303"/>
    <w:rsid w:val="00C752C9"/>
    <w:rsid w:val="00C75A26"/>
    <w:rsid w:val="00C75BE1"/>
    <w:rsid w:val="00C75EE3"/>
    <w:rsid w:val="00C7671D"/>
    <w:rsid w:val="00C76765"/>
    <w:rsid w:val="00C768B7"/>
    <w:rsid w:val="00C81194"/>
    <w:rsid w:val="00C815A5"/>
    <w:rsid w:val="00C820C4"/>
    <w:rsid w:val="00C829AD"/>
    <w:rsid w:val="00C829B5"/>
    <w:rsid w:val="00C82C79"/>
    <w:rsid w:val="00C838E1"/>
    <w:rsid w:val="00C83A6C"/>
    <w:rsid w:val="00C85825"/>
    <w:rsid w:val="00C8645C"/>
    <w:rsid w:val="00C8645F"/>
    <w:rsid w:val="00C87517"/>
    <w:rsid w:val="00C8755B"/>
    <w:rsid w:val="00C875B3"/>
    <w:rsid w:val="00C9084A"/>
    <w:rsid w:val="00C91B16"/>
    <w:rsid w:val="00C933F0"/>
    <w:rsid w:val="00C9386B"/>
    <w:rsid w:val="00C946AF"/>
    <w:rsid w:val="00C94934"/>
    <w:rsid w:val="00C96592"/>
    <w:rsid w:val="00C9682B"/>
    <w:rsid w:val="00C96AF4"/>
    <w:rsid w:val="00CA00BD"/>
    <w:rsid w:val="00CA0A17"/>
    <w:rsid w:val="00CA1C51"/>
    <w:rsid w:val="00CA27BC"/>
    <w:rsid w:val="00CA2B94"/>
    <w:rsid w:val="00CA449E"/>
    <w:rsid w:val="00CA47D4"/>
    <w:rsid w:val="00CA4D37"/>
    <w:rsid w:val="00CA4D62"/>
    <w:rsid w:val="00CA54F8"/>
    <w:rsid w:val="00CA5AFC"/>
    <w:rsid w:val="00CA5CD9"/>
    <w:rsid w:val="00CA5D9D"/>
    <w:rsid w:val="00CA5DA1"/>
    <w:rsid w:val="00CA6D83"/>
    <w:rsid w:val="00CA7A9C"/>
    <w:rsid w:val="00CB142C"/>
    <w:rsid w:val="00CB209A"/>
    <w:rsid w:val="00CB2C8D"/>
    <w:rsid w:val="00CB2D5E"/>
    <w:rsid w:val="00CB33DD"/>
    <w:rsid w:val="00CB3A3B"/>
    <w:rsid w:val="00CB45A6"/>
    <w:rsid w:val="00CB4B06"/>
    <w:rsid w:val="00CB5810"/>
    <w:rsid w:val="00CB59BB"/>
    <w:rsid w:val="00CB5FAB"/>
    <w:rsid w:val="00CB631C"/>
    <w:rsid w:val="00CB63B6"/>
    <w:rsid w:val="00CB6979"/>
    <w:rsid w:val="00CB71EC"/>
    <w:rsid w:val="00CB751F"/>
    <w:rsid w:val="00CC0540"/>
    <w:rsid w:val="00CC075B"/>
    <w:rsid w:val="00CC11E9"/>
    <w:rsid w:val="00CC237B"/>
    <w:rsid w:val="00CC247C"/>
    <w:rsid w:val="00CC2550"/>
    <w:rsid w:val="00CC258B"/>
    <w:rsid w:val="00CC2E05"/>
    <w:rsid w:val="00CC3D0F"/>
    <w:rsid w:val="00CC4112"/>
    <w:rsid w:val="00CC4B21"/>
    <w:rsid w:val="00CC5123"/>
    <w:rsid w:val="00CC5948"/>
    <w:rsid w:val="00CC5F4B"/>
    <w:rsid w:val="00CC6089"/>
    <w:rsid w:val="00CC6957"/>
    <w:rsid w:val="00CC6D91"/>
    <w:rsid w:val="00CC6F9E"/>
    <w:rsid w:val="00CD0037"/>
    <w:rsid w:val="00CD0206"/>
    <w:rsid w:val="00CD0397"/>
    <w:rsid w:val="00CD1072"/>
    <w:rsid w:val="00CD1834"/>
    <w:rsid w:val="00CD2241"/>
    <w:rsid w:val="00CD2611"/>
    <w:rsid w:val="00CD26DF"/>
    <w:rsid w:val="00CD3AD2"/>
    <w:rsid w:val="00CD3D7E"/>
    <w:rsid w:val="00CD46C0"/>
    <w:rsid w:val="00CD474A"/>
    <w:rsid w:val="00CD4761"/>
    <w:rsid w:val="00CD4D35"/>
    <w:rsid w:val="00CD5A65"/>
    <w:rsid w:val="00CD5F98"/>
    <w:rsid w:val="00CD6157"/>
    <w:rsid w:val="00CD6AE9"/>
    <w:rsid w:val="00CE11B0"/>
    <w:rsid w:val="00CE11E8"/>
    <w:rsid w:val="00CE1800"/>
    <w:rsid w:val="00CE1842"/>
    <w:rsid w:val="00CE1AFF"/>
    <w:rsid w:val="00CE1B6B"/>
    <w:rsid w:val="00CE1E8A"/>
    <w:rsid w:val="00CE2F63"/>
    <w:rsid w:val="00CE3336"/>
    <w:rsid w:val="00CE34DF"/>
    <w:rsid w:val="00CE4055"/>
    <w:rsid w:val="00CE465C"/>
    <w:rsid w:val="00CE563C"/>
    <w:rsid w:val="00CE5700"/>
    <w:rsid w:val="00CE67B8"/>
    <w:rsid w:val="00CE743C"/>
    <w:rsid w:val="00CF0414"/>
    <w:rsid w:val="00CF08F7"/>
    <w:rsid w:val="00CF0902"/>
    <w:rsid w:val="00CF1A05"/>
    <w:rsid w:val="00CF3D9A"/>
    <w:rsid w:val="00CF41D8"/>
    <w:rsid w:val="00CF49D7"/>
    <w:rsid w:val="00CF53E0"/>
    <w:rsid w:val="00CF5C48"/>
    <w:rsid w:val="00CF5F9D"/>
    <w:rsid w:val="00CF6E5C"/>
    <w:rsid w:val="00CF7071"/>
    <w:rsid w:val="00D002EE"/>
    <w:rsid w:val="00D00847"/>
    <w:rsid w:val="00D00CEC"/>
    <w:rsid w:val="00D00E39"/>
    <w:rsid w:val="00D01044"/>
    <w:rsid w:val="00D013A3"/>
    <w:rsid w:val="00D01D6C"/>
    <w:rsid w:val="00D0211A"/>
    <w:rsid w:val="00D028D9"/>
    <w:rsid w:val="00D036FE"/>
    <w:rsid w:val="00D03DF0"/>
    <w:rsid w:val="00D0400B"/>
    <w:rsid w:val="00D05C0E"/>
    <w:rsid w:val="00D05E18"/>
    <w:rsid w:val="00D061AA"/>
    <w:rsid w:val="00D06A4D"/>
    <w:rsid w:val="00D10209"/>
    <w:rsid w:val="00D1020B"/>
    <w:rsid w:val="00D10919"/>
    <w:rsid w:val="00D11B98"/>
    <w:rsid w:val="00D1234C"/>
    <w:rsid w:val="00D130BC"/>
    <w:rsid w:val="00D1349C"/>
    <w:rsid w:val="00D1459C"/>
    <w:rsid w:val="00D15DB0"/>
    <w:rsid w:val="00D16021"/>
    <w:rsid w:val="00D201D9"/>
    <w:rsid w:val="00D20B78"/>
    <w:rsid w:val="00D21722"/>
    <w:rsid w:val="00D2271C"/>
    <w:rsid w:val="00D2379D"/>
    <w:rsid w:val="00D23941"/>
    <w:rsid w:val="00D23997"/>
    <w:rsid w:val="00D2445B"/>
    <w:rsid w:val="00D24603"/>
    <w:rsid w:val="00D24DE9"/>
    <w:rsid w:val="00D25A86"/>
    <w:rsid w:val="00D267FB"/>
    <w:rsid w:val="00D26DB2"/>
    <w:rsid w:val="00D27561"/>
    <w:rsid w:val="00D304C1"/>
    <w:rsid w:val="00D3098E"/>
    <w:rsid w:val="00D30DB2"/>
    <w:rsid w:val="00D31599"/>
    <w:rsid w:val="00D31666"/>
    <w:rsid w:val="00D318D0"/>
    <w:rsid w:val="00D31D3E"/>
    <w:rsid w:val="00D32A2C"/>
    <w:rsid w:val="00D32B75"/>
    <w:rsid w:val="00D32BE2"/>
    <w:rsid w:val="00D339EE"/>
    <w:rsid w:val="00D33B31"/>
    <w:rsid w:val="00D33D1E"/>
    <w:rsid w:val="00D36290"/>
    <w:rsid w:val="00D369C4"/>
    <w:rsid w:val="00D37E0C"/>
    <w:rsid w:val="00D41279"/>
    <w:rsid w:val="00D42052"/>
    <w:rsid w:val="00D42372"/>
    <w:rsid w:val="00D43526"/>
    <w:rsid w:val="00D4390C"/>
    <w:rsid w:val="00D439F2"/>
    <w:rsid w:val="00D43AF2"/>
    <w:rsid w:val="00D43BC1"/>
    <w:rsid w:val="00D442BF"/>
    <w:rsid w:val="00D45E3F"/>
    <w:rsid w:val="00D46148"/>
    <w:rsid w:val="00D46FC6"/>
    <w:rsid w:val="00D479DD"/>
    <w:rsid w:val="00D47FE1"/>
    <w:rsid w:val="00D503DE"/>
    <w:rsid w:val="00D50663"/>
    <w:rsid w:val="00D50CC3"/>
    <w:rsid w:val="00D517FA"/>
    <w:rsid w:val="00D52729"/>
    <w:rsid w:val="00D52B76"/>
    <w:rsid w:val="00D52EC3"/>
    <w:rsid w:val="00D5422D"/>
    <w:rsid w:val="00D54C4B"/>
    <w:rsid w:val="00D5578C"/>
    <w:rsid w:val="00D5609A"/>
    <w:rsid w:val="00D56430"/>
    <w:rsid w:val="00D566E3"/>
    <w:rsid w:val="00D566EF"/>
    <w:rsid w:val="00D5699E"/>
    <w:rsid w:val="00D569F4"/>
    <w:rsid w:val="00D56C27"/>
    <w:rsid w:val="00D56C9C"/>
    <w:rsid w:val="00D56D88"/>
    <w:rsid w:val="00D56FF6"/>
    <w:rsid w:val="00D570CE"/>
    <w:rsid w:val="00D574A5"/>
    <w:rsid w:val="00D57E32"/>
    <w:rsid w:val="00D60174"/>
    <w:rsid w:val="00D60ABF"/>
    <w:rsid w:val="00D60B88"/>
    <w:rsid w:val="00D6109C"/>
    <w:rsid w:val="00D61E66"/>
    <w:rsid w:val="00D624F1"/>
    <w:rsid w:val="00D62E39"/>
    <w:rsid w:val="00D63399"/>
    <w:rsid w:val="00D633C9"/>
    <w:rsid w:val="00D63B2B"/>
    <w:rsid w:val="00D63C5B"/>
    <w:rsid w:val="00D645C1"/>
    <w:rsid w:val="00D6560C"/>
    <w:rsid w:val="00D65D98"/>
    <w:rsid w:val="00D66A63"/>
    <w:rsid w:val="00D66D36"/>
    <w:rsid w:val="00D700D2"/>
    <w:rsid w:val="00D71223"/>
    <w:rsid w:val="00D713EF"/>
    <w:rsid w:val="00D72549"/>
    <w:rsid w:val="00D728B2"/>
    <w:rsid w:val="00D72DED"/>
    <w:rsid w:val="00D742E2"/>
    <w:rsid w:val="00D74A1A"/>
    <w:rsid w:val="00D74C80"/>
    <w:rsid w:val="00D7660C"/>
    <w:rsid w:val="00D772FF"/>
    <w:rsid w:val="00D774D1"/>
    <w:rsid w:val="00D77B93"/>
    <w:rsid w:val="00D80386"/>
    <w:rsid w:val="00D810D9"/>
    <w:rsid w:val="00D8158E"/>
    <w:rsid w:val="00D818C2"/>
    <w:rsid w:val="00D82A6A"/>
    <w:rsid w:val="00D82FD6"/>
    <w:rsid w:val="00D831BA"/>
    <w:rsid w:val="00D83A2C"/>
    <w:rsid w:val="00D843A6"/>
    <w:rsid w:val="00D8505A"/>
    <w:rsid w:val="00D85912"/>
    <w:rsid w:val="00D85942"/>
    <w:rsid w:val="00D85B89"/>
    <w:rsid w:val="00D860FC"/>
    <w:rsid w:val="00D86368"/>
    <w:rsid w:val="00D8642F"/>
    <w:rsid w:val="00D8679C"/>
    <w:rsid w:val="00D872A3"/>
    <w:rsid w:val="00D87447"/>
    <w:rsid w:val="00D87AB3"/>
    <w:rsid w:val="00D87F7A"/>
    <w:rsid w:val="00D9007E"/>
    <w:rsid w:val="00D90229"/>
    <w:rsid w:val="00D914F2"/>
    <w:rsid w:val="00D91C89"/>
    <w:rsid w:val="00D9245F"/>
    <w:rsid w:val="00D937A5"/>
    <w:rsid w:val="00D93CBE"/>
    <w:rsid w:val="00D951FB"/>
    <w:rsid w:val="00D96067"/>
    <w:rsid w:val="00D9647A"/>
    <w:rsid w:val="00D965CC"/>
    <w:rsid w:val="00D967AA"/>
    <w:rsid w:val="00D968C9"/>
    <w:rsid w:val="00D970AB"/>
    <w:rsid w:val="00D97247"/>
    <w:rsid w:val="00DA0A53"/>
    <w:rsid w:val="00DA17C1"/>
    <w:rsid w:val="00DA24C5"/>
    <w:rsid w:val="00DA2CB3"/>
    <w:rsid w:val="00DA36DC"/>
    <w:rsid w:val="00DA3EA2"/>
    <w:rsid w:val="00DA3EA8"/>
    <w:rsid w:val="00DA483D"/>
    <w:rsid w:val="00DA4B3B"/>
    <w:rsid w:val="00DA597C"/>
    <w:rsid w:val="00DA60AF"/>
    <w:rsid w:val="00DA612D"/>
    <w:rsid w:val="00DA6ABD"/>
    <w:rsid w:val="00DA6E70"/>
    <w:rsid w:val="00DA7A1F"/>
    <w:rsid w:val="00DA7C1E"/>
    <w:rsid w:val="00DB03A7"/>
    <w:rsid w:val="00DB0CB9"/>
    <w:rsid w:val="00DB0DF6"/>
    <w:rsid w:val="00DB19EA"/>
    <w:rsid w:val="00DB1F6A"/>
    <w:rsid w:val="00DB2451"/>
    <w:rsid w:val="00DB2D20"/>
    <w:rsid w:val="00DB355B"/>
    <w:rsid w:val="00DB3675"/>
    <w:rsid w:val="00DB399E"/>
    <w:rsid w:val="00DB41A0"/>
    <w:rsid w:val="00DB530A"/>
    <w:rsid w:val="00DB537A"/>
    <w:rsid w:val="00DB5917"/>
    <w:rsid w:val="00DB6AE1"/>
    <w:rsid w:val="00DB6B82"/>
    <w:rsid w:val="00DB7847"/>
    <w:rsid w:val="00DC0091"/>
    <w:rsid w:val="00DC0A21"/>
    <w:rsid w:val="00DC100A"/>
    <w:rsid w:val="00DC16A2"/>
    <w:rsid w:val="00DC38D0"/>
    <w:rsid w:val="00DC597F"/>
    <w:rsid w:val="00DC5A84"/>
    <w:rsid w:val="00DC5B1B"/>
    <w:rsid w:val="00DC5D0F"/>
    <w:rsid w:val="00DC6200"/>
    <w:rsid w:val="00DC6284"/>
    <w:rsid w:val="00DC62A2"/>
    <w:rsid w:val="00DC63D6"/>
    <w:rsid w:val="00DC658A"/>
    <w:rsid w:val="00DC7626"/>
    <w:rsid w:val="00DC7DB5"/>
    <w:rsid w:val="00DD0C3E"/>
    <w:rsid w:val="00DD0E5A"/>
    <w:rsid w:val="00DD0F24"/>
    <w:rsid w:val="00DD1E1A"/>
    <w:rsid w:val="00DD2024"/>
    <w:rsid w:val="00DD2D4F"/>
    <w:rsid w:val="00DD3E54"/>
    <w:rsid w:val="00DD48CF"/>
    <w:rsid w:val="00DD52A4"/>
    <w:rsid w:val="00DD5395"/>
    <w:rsid w:val="00DD6F88"/>
    <w:rsid w:val="00DD7246"/>
    <w:rsid w:val="00DD7FD6"/>
    <w:rsid w:val="00DE013E"/>
    <w:rsid w:val="00DE0B0E"/>
    <w:rsid w:val="00DE0B1D"/>
    <w:rsid w:val="00DE1045"/>
    <w:rsid w:val="00DE1F9E"/>
    <w:rsid w:val="00DE35A1"/>
    <w:rsid w:val="00DE3FBE"/>
    <w:rsid w:val="00DE4277"/>
    <w:rsid w:val="00DE4534"/>
    <w:rsid w:val="00DE4D80"/>
    <w:rsid w:val="00DE4F8B"/>
    <w:rsid w:val="00DE7127"/>
    <w:rsid w:val="00DE7252"/>
    <w:rsid w:val="00DF08FA"/>
    <w:rsid w:val="00DF1656"/>
    <w:rsid w:val="00DF1CDC"/>
    <w:rsid w:val="00DF1F6F"/>
    <w:rsid w:val="00DF1F84"/>
    <w:rsid w:val="00DF2D17"/>
    <w:rsid w:val="00DF30BC"/>
    <w:rsid w:val="00DF337F"/>
    <w:rsid w:val="00DF368C"/>
    <w:rsid w:val="00DF3A9B"/>
    <w:rsid w:val="00DF4AC2"/>
    <w:rsid w:val="00DF55F5"/>
    <w:rsid w:val="00DF64F5"/>
    <w:rsid w:val="00DF6CC4"/>
    <w:rsid w:val="00DF6F53"/>
    <w:rsid w:val="00DF7567"/>
    <w:rsid w:val="00DF7754"/>
    <w:rsid w:val="00E00039"/>
    <w:rsid w:val="00E002DD"/>
    <w:rsid w:val="00E0092D"/>
    <w:rsid w:val="00E00B81"/>
    <w:rsid w:val="00E01435"/>
    <w:rsid w:val="00E0170C"/>
    <w:rsid w:val="00E01734"/>
    <w:rsid w:val="00E01ABA"/>
    <w:rsid w:val="00E01B02"/>
    <w:rsid w:val="00E0281A"/>
    <w:rsid w:val="00E030C9"/>
    <w:rsid w:val="00E03324"/>
    <w:rsid w:val="00E0388B"/>
    <w:rsid w:val="00E041A6"/>
    <w:rsid w:val="00E041D2"/>
    <w:rsid w:val="00E045BA"/>
    <w:rsid w:val="00E0469B"/>
    <w:rsid w:val="00E049A5"/>
    <w:rsid w:val="00E04FD1"/>
    <w:rsid w:val="00E0526C"/>
    <w:rsid w:val="00E05C4E"/>
    <w:rsid w:val="00E060B6"/>
    <w:rsid w:val="00E06369"/>
    <w:rsid w:val="00E0662E"/>
    <w:rsid w:val="00E06854"/>
    <w:rsid w:val="00E070EE"/>
    <w:rsid w:val="00E071D9"/>
    <w:rsid w:val="00E076A8"/>
    <w:rsid w:val="00E07785"/>
    <w:rsid w:val="00E07DB2"/>
    <w:rsid w:val="00E10540"/>
    <w:rsid w:val="00E119B3"/>
    <w:rsid w:val="00E1232B"/>
    <w:rsid w:val="00E1238E"/>
    <w:rsid w:val="00E12CDB"/>
    <w:rsid w:val="00E13C05"/>
    <w:rsid w:val="00E13C55"/>
    <w:rsid w:val="00E14924"/>
    <w:rsid w:val="00E14A29"/>
    <w:rsid w:val="00E14E07"/>
    <w:rsid w:val="00E150A9"/>
    <w:rsid w:val="00E15342"/>
    <w:rsid w:val="00E16303"/>
    <w:rsid w:val="00E17352"/>
    <w:rsid w:val="00E17B94"/>
    <w:rsid w:val="00E17D70"/>
    <w:rsid w:val="00E2030F"/>
    <w:rsid w:val="00E2091C"/>
    <w:rsid w:val="00E21293"/>
    <w:rsid w:val="00E21360"/>
    <w:rsid w:val="00E21873"/>
    <w:rsid w:val="00E221B2"/>
    <w:rsid w:val="00E226E1"/>
    <w:rsid w:val="00E22DC8"/>
    <w:rsid w:val="00E259E3"/>
    <w:rsid w:val="00E26044"/>
    <w:rsid w:val="00E2666C"/>
    <w:rsid w:val="00E26E5D"/>
    <w:rsid w:val="00E273F9"/>
    <w:rsid w:val="00E300AA"/>
    <w:rsid w:val="00E30BD5"/>
    <w:rsid w:val="00E3318E"/>
    <w:rsid w:val="00E33A2A"/>
    <w:rsid w:val="00E33BF2"/>
    <w:rsid w:val="00E348F6"/>
    <w:rsid w:val="00E34B76"/>
    <w:rsid w:val="00E34F14"/>
    <w:rsid w:val="00E35D6D"/>
    <w:rsid w:val="00E367FC"/>
    <w:rsid w:val="00E37CE6"/>
    <w:rsid w:val="00E37F14"/>
    <w:rsid w:val="00E37F43"/>
    <w:rsid w:val="00E37FD9"/>
    <w:rsid w:val="00E40449"/>
    <w:rsid w:val="00E40889"/>
    <w:rsid w:val="00E40B85"/>
    <w:rsid w:val="00E412B2"/>
    <w:rsid w:val="00E426A7"/>
    <w:rsid w:val="00E42BD2"/>
    <w:rsid w:val="00E43250"/>
    <w:rsid w:val="00E43C3A"/>
    <w:rsid w:val="00E443B3"/>
    <w:rsid w:val="00E4488E"/>
    <w:rsid w:val="00E44F43"/>
    <w:rsid w:val="00E452E5"/>
    <w:rsid w:val="00E45617"/>
    <w:rsid w:val="00E45708"/>
    <w:rsid w:val="00E45785"/>
    <w:rsid w:val="00E457D3"/>
    <w:rsid w:val="00E46029"/>
    <w:rsid w:val="00E462C5"/>
    <w:rsid w:val="00E503E5"/>
    <w:rsid w:val="00E50ACE"/>
    <w:rsid w:val="00E50FBD"/>
    <w:rsid w:val="00E513C1"/>
    <w:rsid w:val="00E515F4"/>
    <w:rsid w:val="00E516E4"/>
    <w:rsid w:val="00E51CA7"/>
    <w:rsid w:val="00E51F63"/>
    <w:rsid w:val="00E51FA0"/>
    <w:rsid w:val="00E5277B"/>
    <w:rsid w:val="00E53476"/>
    <w:rsid w:val="00E53A4A"/>
    <w:rsid w:val="00E53A66"/>
    <w:rsid w:val="00E53B5D"/>
    <w:rsid w:val="00E53F6C"/>
    <w:rsid w:val="00E5418D"/>
    <w:rsid w:val="00E55054"/>
    <w:rsid w:val="00E556D0"/>
    <w:rsid w:val="00E558B1"/>
    <w:rsid w:val="00E564C1"/>
    <w:rsid w:val="00E57C3A"/>
    <w:rsid w:val="00E60100"/>
    <w:rsid w:val="00E602B7"/>
    <w:rsid w:val="00E616C8"/>
    <w:rsid w:val="00E625D0"/>
    <w:rsid w:val="00E62C39"/>
    <w:rsid w:val="00E62FA3"/>
    <w:rsid w:val="00E6385B"/>
    <w:rsid w:val="00E6433B"/>
    <w:rsid w:val="00E651BD"/>
    <w:rsid w:val="00E668A0"/>
    <w:rsid w:val="00E66E02"/>
    <w:rsid w:val="00E70C3A"/>
    <w:rsid w:val="00E70FE3"/>
    <w:rsid w:val="00E71285"/>
    <w:rsid w:val="00E714F5"/>
    <w:rsid w:val="00E719A7"/>
    <w:rsid w:val="00E719C1"/>
    <w:rsid w:val="00E71DE9"/>
    <w:rsid w:val="00E7289C"/>
    <w:rsid w:val="00E72FDF"/>
    <w:rsid w:val="00E73FEA"/>
    <w:rsid w:val="00E74CD8"/>
    <w:rsid w:val="00E77368"/>
    <w:rsid w:val="00E77C90"/>
    <w:rsid w:val="00E800EC"/>
    <w:rsid w:val="00E800FE"/>
    <w:rsid w:val="00E80D93"/>
    <w:rsid w:val="00E80DE3"/>
    <w:rsid w:val="00E81570"/>
    <w:rsid w:val="00E85EDE"/>
    <w:rsid w:val="00E8667A"/>
    <w:rsid w:val="00E87905"/>
    <w:rsid w:val="00E9059D"/>
    <w:rsid w:val="00E905DE"/>
    <w:rsid w:val="00E908C7"/>
    <w:rsid w:val="00E913E8"/>
    <w:rsid w:val="00E9145E"/>
    <w:rsid w:val="00E9199B"/>
    <w:rsid w:val="00E91C73"/>
    <w:rsid w:val="00E91D82"/>
    <w:rsid w:val="00E91E2F"/>
    <w:rsid w:val="00E92766"/>
    <w:rsid w:val="00E927BE"/>
    <w:rsid w:val="00E92AEA"/>
    <w:rsid w:val="00E935F6"/>
    <w:rsid w:val="00E93CCE"/>
    <w:rsid w:val="00E943F0"/>
    <w:rsid w:val="00E95F3B"/>
    <w:rsid w:val="00E961CD"/>
    <w:rsid w:val="00E97DA0"/>
    <w:rsid w:val="00E97EAD"/>
    <w:rsid w:val="00EA1A7E"/>
    <w:rsid w:val="00EA25FA"/>
    <w:rsid w:val="00EA2A31"/>
    <w:rsid w:val="00EA2D4B"/>
    <w:rsid w:val="00EA2FC8"/>
    <w:rsid w:val="00EA3A16"/>
    <w:rsid w:val="00EA510E"/>
    <w:rsid w:val="00EA53DB"/>
    <w:rsid w:val="00EA5A1D"/>
    <w:rsid w:val="00EA5C65"/>
    <w:rsid w:val="00EA6839"/>
    <w:rsid w:val="00EA6C2B"/>
    <w:rsid w:val="00EA7134"/>
    <w:rsid w:val="00EA79FD"/>
    <w:rsid w:val="00EA7D5E"/>
    <w:rsid w:val="00EB0C99"/>
    <w:rsid w:val="00EB0EAC"/>
    <w:rsid w:val="00EB0F8C"/>
    <w:rsid w:val="00EB124C"/>
    <w:rsid w:val="00EB13DA"/>
    <w:rsid w:val="00EB1726"/>
    <w:rsid w:val="00EB252C"/>
    <w:rsid w:val="00EB2A2C"/>
    <w:rsid w:val="00EB37EB"/>
    <w:rsid w:val="00EB383D"/>
    <w:rsid w:val="00EB3895"/>
    <w:rsid w:val="00EB3B01"/>
    <w:rsid w:val="00EB41A9"/>
    <w:rsid w:val="00EB4EAD"/>
    <w:rsid w:val="00EB59CD"/>
    <w:rsid w:val="00EB5E47"/>
    <w:rsid w:val="00EB68B7"/>
    <w:rsid w:val="00EB71E0"/>
    <w:rsid w:val="00EB7256"/>
    <w:rsid w:val="00EB756C"/>
    <w:rsid w:val="00EB7B9E"/>
    <w:rsid w:val="00EC0698"/>
    <w:rsid w:val="00EC0CC1"/>
    <w:rsid w:val="00EC21A1"/>
    <w:rsid w:val="00EC226D"/>
    <w:rsid w:val="00EC2823"/>
    <w:rsid w:val="00EC33CD"/>
    <w:rsid w:val="00EC3504"/>
    <w:rsid w:val="00EC36A6"/>
    <w:rsid w:val="00EC443E"/>
    <w:rsid w:val="00EC4833"/>
    <w:rsid w:val="00EC524C"/>
    <w:rsid w:val="00EC529C"/>
    <w:rsid w:val="00EC6481"/>
    <w:rsid w:val="00EC648E"/>
    <w:rsid w:val="00EC6858"/>
    <w:rsid w:val="00EC6926"/>
    <w:rsid w:val="00EC7F8B"/>
    <w:rsid w:val="00ED0644"/>
    <w:rsid w:val="00ED0B4F"/>
    <w:rsid w:val="00ED20EC"/>
    <w:rsid w:val="00ED24D2"/>
    <w:rsid w:val="00ED2879"/>
    <w:rsid w:val="00ED28DF"/>
    <w:rsid w:val="00ED32E9"/>
    <w:rsid w:val="00ED391C"/>
    <w:rsid w:val="00ED3C6E"/>
    <w:rsid w:val="00ED3D7F"/>
    <w:rsid w:val="00ED405F"/>
    <w:rsid w:val="00ED54C8"/>
    <w:rsid w:val="00ED7158"/>
    <w:rsid w:val="00EE0587"/>
    <w:rsid w:val="00EE1023"/>
    <w:rsid w:val="00EE15A3"/>
    <w:rsid w:val="00EE1898"/>
    <w:rsid w:val="00EE30AF"/>
    <w:rsid w:val="00EE30FB"/>
    <w:rsid w:val="00EE337F"/>
    <w:rsid w:val="00EE34D8"/>
    <w:rsid w:val="00EE3653"/>
    <w:rsid w:val="00EE4208"/>
    <w:rsid w:val="00EE42D2"/>
    <w:rsid w:val="00EE49E3"/>
    <w:rsid w:val="00EE4BD6"/>
    <w:rsid w:val="00EE5AFC"/>
    <w:rsid w:val="00EE5D2C"/>
    <w:rsid w:val="00EE669E"/>
    <w:rsid w:val="00EE70F8"/>
    <w:rsid w:val="00EE77EE"/>
    <w:rsid w:val="00EE7B9C"/>
    <w:rsid w:val="00EF0769"/>
    <w:rsid w:val="00EF16F1"/>
    <w:rsid w:val="00EF1D24"/>
    <w:rsid w:val="00EF1DCF"/>
    <w:rsid w:val="00EF21B5"/>
    <w:rsid w:val="00EF297C"/>
    <w:rsid w:val="00EF2B45"/>
    <w:rsid w:val="00EF2EB6"/>
    <w:rsid w:val="00EF2F66"/>
    <w:rsid w:val="00EF32D5"/>
    <w:rsid w:val="00EF3318"/>
    <w:rsid w:val="00EF4B3B"/>
    <w:rsid w:val="00EF4DC8"/>
    <w:rsid w:val="00EF5715"/>
    <w:rsid w:val="00EF58FB"/>
    <w:rsid w:val="00EF610C"/>
    <w:rsid w:val="00EF6A87"/>
    <w:rsid w:val="00EF6E26"/>
    <w:rsid w:val="00EF74FB"/>
    <w:rsid w:val="00EF756F"/>
    <w:rsid w:val="00F003E2"/>
    <w:rsid w:val="00F0163A"/>
    <w:rsid w:val="00F016FC"/>
    <w:rsid w:val="00F018A3"/>
    <w:rsid w:val="00F01CC8"/>
    <w:rsid w:val="00F01E67"/>
    <w:rsid w:val="00F0215D"/>
    <w:rsid w:val="00F023FB"/>
    <w:rsid w:val="00F02C81"/>
    <w:rsid w:val="00F0303E"/>
    <w:rsid w:val="00F04CE6"/>
    <w:rsid w:val="00F05CF5"/>
    <w:rsid w:val="00F06A39"/>
    <w:rsid w:val="00F06A4B"/>
    <w:rsid w:val="00F07104"/>
    <w:rsid w:val="00F07397"/>
    <w:rsid w:val="00F07612"/>
    <w:rsid w:val="00F10FF5"/>
    <w:rsid w:val="00F11440"/>
    <w:rsid w:val="00F11A03"/>
    <w:rsid w:val="00F11CD9"/>
    <w:rsid w:val="00F12013"/>
    <w:rsid w:val="00F1228E"/>
    <w:rsid w:val="00F125B0"/>
    <w:rsid w:val="00F13A74"/>
    <w:rsid w:val="00F14202"/>
    <w:rsid w:val="00F14695"/>
    <w:rsid w:val="00F14C84"/>
    <w:rsid w:val="00F157C7"/>
    <w:rsid w:val="00F160D8"/>
    <w:rsid w:val="00F1686A"/>
    <w:rsid w:val="00F1714B"/>
    <w:rsid w:val="00F203B3"/>
    <w:rsid w:val="00F217F9"/>
    <w:rsid w:val="00F21A91"/>
    <w:rsid w:val="00F21B16"/>
    <w:rsid w:val="00F21DC6"/>
    <w:rsid w:val="00F21E3F"/>
    <w:rsid w:val="00F221D0"/>
    <w:rsid w:val="00F225B6"/>
    <w:rsid w:val="00F229AB"/>
    <w:rsid w:val="00F22F83"/>
    <w:rsid w:val="00F22FC9"/>
    <w:rsid w:val="00F24CED"/>
    <w:rsid w:val="00F256D7"/>
    <w:rsid w:val="00F257E2"/>
    <w:rsid w:val="00F259E7"/>
    <w:rsid w:val="00F26050"/>
    <w:rsid w:val="00F2695D"/>
    <w:rsid w:val="00F26AC6"/>
    <w:rsid w:val="00F278D8"/>
    <w:rsid w:val="00F27946"/>
    <w:rsid w:val="00F3010A"/>
    <w:rsid w:val="00F3032B"/>
    <w:rsid w:val="00F30966"/>
    <w:rsid w:val="00F309DB"/>
    <w:rsid w:val="00F30E4E"/>
    <w:rsid w:val="00F32073"/>
    <w:rsid w:val="00F32139"/>
    <w:rsid w:val="00F323CF"/>
    <w:rsid w:val="00F32464"/>
    <w:rsid w:val="00F32756"/>
    <w:rsid w:val="00F33909"/>
    <w:rsid w:val="00F33D0F"/>
    <w:rsid w:val="00F33D66"/>
    <w:rsid w:val="00F34062"/>
    <w:rsid w:val="00F34160"/>
    <w:rsid w:val="00F34893"/>
    <w:rsid w:val="00F3575F"/>
    <w:rsid w:val="00F35EA0"/>
    <w:rsid w:val="00F368FB"/>
    <w:rsid w:val="00F36D31"/>
    <w:rsid w:val="00F36DD3"/>
    <w:rsid w:val="00F377B6"/>
    <w:rsid w:val="00F406F7"/>
    <w:rsid w:val="00F415DC"/>
    <w:rsid w:val="00F42A5C"/>
    <w:rsid w:val="00F42E79"/>
    <w:rsid w:val="00F4324A"/>
    <w:rsid w:val="00F43750"/>
    <w:rsid w:val="00F43E45"/>
    <w:rsid w:val="00F445EF"/>
    <w:rsid w:val="00F446C1"/>
    <w:rsid w:val="00F447A5"/>
    <w:rsid w:val="00F4481E"/>
    <w:rsid w:val="00F45CAC"/>
    <w:rsid w:val="00F46937"/>
    <w:rsid w:val="00F46DBB"/>
    <w:rsid w:val="00F46FE1"/>
    <w:rsid w:val="00F47B32"/>
    <w:rsid w:val="00F47CB6"/>
    <w:rsid w:val="00F47F74"/>
    <w:rsid w:val="00F502B2"/>
    <w:rsid w:val="00F5205F"/>
    <w:rsid w:val="00F52581"/>
    <w:rsid w:val="00F52C39"/>
    <w:rsid w:val="00F536F4"/>
    <w:rsid w:val="00F53FCA"/>
    <w:rsid w:val="00F54016"/>
    <w:rsid w:val="00F54550"/>
    <w:rsid w:val="00F545F1"/>
    <w:rsid w:val="00F560C4"/>
    <w:rsid w:val="00F567FA"/>
    <w:rsid w:val="00F5692D"/>
    <w:rsid w:val="00F57E86"/>
    <w:rsid w:val="00F606D0"/>
    <w:rsid w:val="00F609C6"/>
    <w:rsid w:val="00F632C1"/>
    <w:rsid w:val="00F64CA8"/>
    <w:rsid w:val="00F65244"/>
    <w:rsid w:val="00F65352"/>
    <w:rsid w:val="00F66329"/>
    <w:rsid w:val="00F66CF9"/>
    <w:rsid w:val="00F66D68"/>
    <w:rsid w:val="00F66FAF"/>
    <w:rsid w:val="00F67339"/>
    <w:rsid w:val="00F70F2F"/>
    <w:rsid w:val="00F71307"/>
    <w:rsid w:val="00F748DE"/>
    <w:rsid w:val="00F754EE"/>
    <w:rsid w:val="00F76C3C"/>
    <w:rsid w:val="00F77340"/>
    <w:rsid w:val="00F77481"/>
    <w:rsid w:val="00F7761F"/>
    <w:rsid w:val="00F77944"/>
    <w:rsid w:val="00F7798D"/>
    <w:rsid w:val="00F77D23"/>
    <w:rsid w:val="00F80AC8"/>
    <w:rsid w:val="00F80C7B"/>
    <w:rsid w:val="00F80E8C"/>
    <w:rsid w:val="00F826EF"/>
    <w:rsid w:val="00F82BE2"/>
    <w:rsid w:val="00F84BEE"/>
    <w:rsid w:val="00F855FE"/>
    <w:rsid w:val="00F859BD"/>
    <w:rsid w:val="00F862B6"/>
    <w:rsid w:val="00F8669A"/>
    <w:rsid w:val="00F87023"/>
    <w:rsid w:val="00F872A6"/>
    <w:rsid w:val="00F906CB"/>
    <w:rsid w:val="00F9075E"/>
    <w:rsid w:val="00F91D36"/>
    <w:rsid w:val="00F924E5"/>
    <w:rsid w:val="00F93219"/>
    <w:rsid w:val="00F938C4"/>
    <w:rsid w:val="00F93C2F"/>
    <w:rsid w:val="00F942F3"/>
    <w:rsid w:val="00F945F2"/>
    <w:rsid w:val="00F94AF7"/>
    <w:rsid w:val="00F9534A"/>
    <w:rsid w:val="00F96B1E"/>
    <w:rsid w:val="00F96DF9"/>
    <w:rsid w:val="00F97082"/>
    <w:rsid w:val="00FA0019"/>
    <w:rsid w:val="00FA0483"/>
    <w:rsid w:val="00FA094C"/>
    <w:rsid w:val="00FA12B0"/>
    <w:rsid w:val="00FA1CD3"/>
    <w:rsid w:val="00FA2A7B"/>
    <w:rsid w:val="00FA2B3B"/>
    <w:rsid w:val="00FA3719"/>
    <w:rsid w:val="00FA3FE7"/>
    <w:rsid w:val="00FA404F"/>
    <w:rsid w:val="00FA5455"/>
    <w:rsid w:val="00FA550E"/>
    <w:rsid w:val="00FA5AC5"/>
    <w:rsid w:val="00FA5B88"/>
    <w:rsid w:val="00FA6019"/>
    <w:rsid w:val="00FA630F"/>
    <w:rsid w:val="00FA6919"/>
    <w:rsid w:val="00FA7161"/>
    <w:rsid w:val="00FA7843"/>
    <w:rsid w:val="00FB0779"/>
    <w:rsid w:val="00FB099C"/>
    <w:rsid w:val="00FB1048"/>
    <w:rsid w:val="00FB11F8"/>
    <w:rsid w:val="00FB1489"/>
    <w:rsid w:val="00FB16B7"/>
    <w:rsid w:val="00FB1883"/>
    <w:rsid w:val="00FB192A"/>
    <w:rsid w:val="00FB1FBC"/>
    <w:rsid w:val="00FB2245"/>
    <w:rsid w:val="00FB3A49"/>
    <w:rsid w:val="00FB49B7"/>
    <w:rsid w:val="00FB5A47"/>
    <w:rsid w:val="00FB6997"/>
    <w:rsid w:val="00FB6E93"/>
    <w:rsid w:val="00FB7803"/>
    <w:rsid w:val="00FB792E"/>
    <w:rsid w:val="00FB7B51"/>
    <w:rsid w:val="00FC0A18"/>
    <w:rsid w:val="00FC162B"/>
    <w:rsid w:val="00FC1E19"/>
    <w:rsid w:val="00FC25AD"/>
    <w:rsid w:val="00FC2D7F"/>
    <w:rsid w:val="00FC5837"/>
    <w:rsid w:val="00FC5B89"/>
    <w:rsid w:val="00FC5FFA"/>
    <w:rsid w:val="00FC7041"/>
    <w:rsid w:val="00FC73C4"/>
    <w:rsid w:val="00FD0864"/>
    <w:rsid w:val="00FD090B"/>
    <w:rsid w:val="00FD094D"/>
    <w:rsid w:val="00FD14B5"/>
    <w:rsid w:val="00FD18B3"/>
    <w:rsid w:val="00FD1AEA"/>
    <w:rsid w:val="00FD1C29"/>
    <w:rsid w:val="00FD2EFB"/>
    <w:rsid w:val="00FD34EC"/>
    <w:rsid w:val="00FD375E"/>
    <w:rsid w:val="00FD37F0"/>
    <w:rsid w:val="00FD38B6"/>
    <w:rsid w:val="00FD3F50"/>
    <w:rsid w:val="00FD4CDE"/>
    <w:rsid w:val="00FD4D40"/>
    <w:rsid w:val="00FD626E"/>
    <w:rsid w:val="00FD6C1D"/>
    <w:rsid w:val="00FD6FA0"/>
    <w:rsid w:val="00FD778C"/>
    <w:rsid w:val="00FE02BF"/>
    <w:rsid w:val="00FE1E2D"/>
    <w:rsid w:val="00FE2173"/>
    <w:rsid w:val="00FE258B"/>
    <w:rsid w:val="00FE2B0C"/>
    <w:rsid w:val="00FE50C2"/>
    <w:rsid w:val="00FE53A4"/>
    <w:rsid w:val="00FE5412"/>
    <w:rsid w:val="00FE5E2B"/>
    <w:rsid w:val="00FE680D"/>
    <w:rsid w:val="00FE6842"/>
    <w:rsid w:val="00FE7468"/>
    <w:rsid w:val="00FF0612"/>
    <w:rsid w:val="00FF06C3"/>
    <w:rsid w:val="00FF102E"/>
    <w:rsid w:val="00FF14DD"/>
    <w:rsid w:val="00FF1AE6"/>
    <w:rsid w:val="00FF1DE9"/>
    <w:rsid w:val="00FF2A25"/>
    <w:rsid w:val="00FF2E1F"/>
    <w:rsid w:val="00FF2FCE"/>
    <w:rsid w:val="00FF4728"/>
    <w:rsid w:val="00FF6355"/>
    <w:rsid w:val="00FF6FA6"/>
    <w:rsid w:val="00FF7C66"/>
    <w:rsid w:val="7C0EB52C"/>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073" style="mso-position-horizontal:right;mso-position-horizontal-relative:margin;mso-position-vertical:top;mso-position-vertical-relative:margin" fill="f" fillcolor="white" stroke="f">
      <v:fill color="white" on="f"/>
      <v:stroke on="f"/>
      <o:colormru v:ext="edit" colors="#ccecff,#cfc,#fc9,#fcf,#ccf"/>
    </o:shapedefaults>
    <o:shapelayout v:ext="edit">
      <o:idmap v:ext="edit" data="2"/>
    </o:shapelayout>
  </w:shapeDefaults>
  <w:decimalSymbol w:val="."/>
  <w:listSeparator w:val=","/>
  <w14:docId w14:val="478D757B"/>
  <w15:docId w15:val="{9B60A74D-D8E3-48A5-9D63-90AB4B39F5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sz w:val="22"/>
        <w:szCs w:val="22"/>
        <w:lang w:val="en-AU" w:eastAsia="en-AU" w:bidi="ar-SA"/>
      </w:rPr>
    </w:rPrDefault>
    <w:pPrDefault>
      <w:pPr>
        <w:spacing w:after="120" w:line="276" w:lineRule="auto"/>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qFormat="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517FA"/>
  </w:style>
  <w:style w:type="paragraph" w:styleId="Heading1">
    <w:name w:val="heading 1"/>
    <w:basedOn w:val="Normal"/>
    <w:next w:val="Normal"/>
    <w:link w:val="Heading1Char"/>
    <w:qFormat/>
    <w:rsid w:val="00FD2EFB"/>
    <w:pPr>
      <w:spacing w:line="240" w:lineRule="auto"/>
      <w:outlineLvl w:val="0"/>
    </w:pPr>
    <w:rPr>
      <w:b/>
      <w:sz w:val="28"/>
      <w:szCs w:val="36"/>
      <w:lang w:eastAsia="en-US"/>
    </w:rPr>
  </w:style>
  <w:style w:type="paragraph" w:styleId="Heading2">
    <w:name w:val="heading 2"/>
    <w:basedOn w:val="Normal"/>
    <w:next w:val="Normal"/>
    <w:link w:val="Heading2Char"/>
    <w:unhideWhenUsed/>
    <w:qFormat/>
    <w:rsid w:val="00FD2EFB"/>
    <w:pPr>
      <w:spacing w:before="200"/>
      <w:outlineLvl w:val="1"/>
    </w:pPr>
    <w:rPr>
      <w:rFonts w:eastAsiaTheme="majorEastAsia"/>
      <w:b/>
      <w:sz w:val="24"/>
      <w:szCs w:val="24"/>
      <w:lang w:eastAsia="en-US"/>
    </w:rPr>
  </w:style>
  <w:style w:type="paragraph" w:styleId="Heading3">
    <w:name w:val="heading 3"/>
    <w:basedOn w:val="Normal"/>
    <w:next w:val="Normal"/>
    <w:link w:val="Heading3Char"/>
    <w:qFormat/>
    <w:rsid w:val="00FD2EFB"/>
    <w:pPr>
      <w:widowControl w:val="0"/>
      <w:outlineLvl w:val="2"/>
    </w:pPr>
    <w:rPr>
      <w:rFonts w:cstheme="minorHAnsi"/>
      <w:b/>
      <w:lang w:eastAsia="en-US"/>
    </w:rPr>
  </w:style>
  <w:style w:type="paragraph" w:styleId="Heading4">
    <w:name w:val="heading 4"/>
    <w:basedOn w:val="Normal"/>
    <w:next w:val="Normal"/>
    <w:link w:val="Heading4Char"/>
    <w:uiPriority w:val="99"/>
    <w:semiHidden/>
    <w:qFormat/>
    <w:rsid w:val="0082752C"/>
    <w:pPr>
      <w:keepNext/>
      <w:keepLines/>
      <w:spacing w:before="200" w:after="0"/>
      <w:outlineLvl w:val="3"/>
    </w:pPr>
    <w:rPr>
      <w:rFonts w:ascii="Cambria" w:hAnsi="Cambria"/>
      <w:b/>
      <w:bCs/>
      <w:i/>
      <w:iCs/>
      <w:color w:val="4F81BD"/>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362AF0"/>
    <w:rPr>
      <w:color w:val="FF0000"/>
    </w:rPr>
  </w:style>
  <w:style w:type="table" w:styleId="TableGrid">
    <w:name w:val="Table Grid"/>
    <w:basedOn w:val="TableNormal"/>
    <w:rsid w:val="00C94934"/>
    <w:pPr>
      <w:widowControl w:val="0"/>
      <w:spacing w:before="80" w:after="160"/>
    </w:pPr>
    <w:rPr>
      <w:rFonts w:ascii="Arial" w:eastAsiaTheme="minorEastAsia" w:hAnsi="Arial" w:cstheme="minorBidi"/>
    </w:rPr>
    <w:tblPr>
      <w:tblBorders>
        <w:top w:val="single" w:sz="4" w:space="0" w:color="00948D"/>
        <w:left w:val="single" w:sz="4" w:space="0" w:color="00948D"/>
        <w:bottom w:val="single" w:sz="4" w:space="0" w:color="00948D"/>
        <w:right w:val="single" w:sz="4" w:space="0" w:color="00948D"/>
        <w:insideH w:val="single" w:sz="4" w:space="0" w:color="00948D"/>
        <w:insideV w:val="single" w:sz="4" w:space="0" w:color="00948D"/>
      </w:tblBorders>
      <w:tblCellMar>
        <w:top w:w="74" w:type="dxa"/>
        <w:left w:w="74" w:type="dxa"/>
        <w:bottom w:w="74" w:type="dxa"/>
        <w:right w:w="74" w:type="dxa"/>
      </w:tblCellMar>
    </w:tblPr>
  </w:style>
  <w:style w:type="character" w:customStyle="1" w:styleId="Heading2Char">
    <w:name w:val="Heading 2 Char"/>
    <w:basedOn w:val="DefaultParagraphFont"/>
    <w:link w:val="Heading2"/>
    <w:rsid w:val="00FD2EFB"/>
    <w:rPr>
      <w:rFonts w:asciiTheme="minorHAnsi" w:eastAsiaTheme="majorEastAsia" w:hAnsiTheme="minorHAnsi" w:cstheme="minorBidi"/>
      <w:b/>
      <w:sz w:val="24"/>
      <w:szCs w:val="24"/>
      <w:lang w:eastAsia="en-US"/>
    </w:rPr>
  </w:style>
  <w:style w:type="character" w:styleId="Hyperlink">
    <w:name w:val="Hyperlink"/>
    <w:basedOn w:val="DefaultParagraphFont"/>
    <w:uiPriority w:val="99"/>
    <w:qFormat/>
    <w:rsid w:val="009A25B3"/>
    <w:rPr>
      <w:rFonts w:asciiTheme="minorHAnsi" w:hAnsiTheme="minorHAnsi"/>
      <w:color w:val="580F8B"/>
      <w:sz w:val="22"/>
      <w:u w:val="single"/>
    </w:rPr>
  </w:style>
  <w:style w:type="character" w:customStyle="1" w:styleId="Heading3Char">
    <w:name w:val="Heading 3 Char"/>
    <w:link w:val="Heading3"/>
    <w:rsid w:val="00FD2EFB"/>
    <w:rPr>
      <w:rFonts w:asciiTheme="minorHAnsi" w:eastAsiaTheme="minorEastAsia" w:hAnsiTheme="minorHAnsi" w:cstheme="minorHAnsi"/>
      <w:b/>
      <w:sz w:val="22"/>
      <w:szCs w:val="22"/>
      <w:lang w:eastAsia="en-US"/>
    </w:rPr>
  </w:style>
  <w:style w:type="character" w:customStyle="1" w:styleId="Heading4Char">
    <w:name w:val="Heading 4 Char"/>
    <w:link w:val="Heading4"/>
    <w:uiPriority w:val="99"/>
    <w:semiHidden/>
    <w:rsid w:val="00F01E67"/>
    <w:rPr>
      <w:rFonts w:ascii="Cambria" w:hAnsi="Cambria"/>
      <w:b/>
      <w:bCs/>
      <w:i/>
      <w:iCs/>
      <w:color w:val="4F81BD"/>
      <w:sz w:val="21"/>
      <w:szCs w:val="21"/>
    </w:rPr>
  </w:style>
  <w:style w:type="paragraph" w:styleId="ListParagraph">
    <w:name w:val="List Paragraph"/>
    <w:basedOn w:val="Normal"/>
    <w:link w:val="ListParagraphChar"/>
    <w:uiPriority w:val="34"/>
    <w:qFormat/>
    <w:rsid w:val="00C94934"/>
    <w:pPr>
      <w:contextualSpacing/>
    </w:pPr>
  </w:style>
  <w:style w:type="paragraph" w:styleId="Revision">
    <w:name w:val="Revision"/>
    <w:hidden/>
    <w:uiPriority w:val="99"/>
    <w:semiHidden/>
    <w:rsid w:val="00DD0F24"/>
    <w:rPr>
      <w:rFonts w:ascii="Arial" w:hAnsi="Arial"/>
      <w:sz w:val="21"/>
      <w:szCs w:val="21"/>
    </w:rPr>
  </w:style>
  <w:style w:type="numbering" w:customStyle="1" w:styleId="BulletsList">
    <w:name w:val="BulletsList"/>
    <w:uiPriority w:val="99"/>
    <w:rsid w:val="00777AE6"/>
    <w:pPr>
      <w:numPr>
        <w:numId w:val="1"/>
      </w:numPr>
    </w:pPr>
  </w:style>
  <w:style w:type="table" w:customStyle="1" w:styleId="TableGrid1">
    <w:name w:val="Table Grid1"/>
    <w:basedOn w:val="TableNormal"/>
    <w:next w:val="TableGrid"/>
    <w:uiPriority w:val="39"/>
    <w:rsid w:val="00D30DB2"/>
    <w:rPr>
      <w:rFonts w:eastAsia="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
    <w:name w:val="Grid Table 1 Light"/>
    <w:basedOn w:val="TableNormal"/>
    <w:uiPriority w:val="46"/>
    <w:rsid w:val="00AC565D"/>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TOC1">
    <w:name w:val="toc 1"/>
    <w:basedOn w:val="Normal"/>
    <w:next w:val="Normal"/>
    <w:autoRedefine/>
    <w:uiPriority w:val="39"/>
    <w:unhideWhenUsed/>
    <w:rsid w:val="00C94934"/>
    <w:pPr>
      <w:tabs>
        <w:tab w:val="right" w:leader="dot" w:pos="9060"/>
      </w:tabs>
      <w:spacing w:after="100"/>
    </w:pPr>
    <w:rPr>
      <w:b/>
      <w:noProof/>
    </w:rPr>
  </w:style>
  <w:style w:type="character" w:customStyle="1" w:styleId="ListParagraphChar">
    <w:name w:val="List Paragraph Char"/>
    <w:basedOn w:val="DefaultParagraphFont"/>
    <w:link w:val="ListParagraph"/>
    <w:uiPriority w:val="34"/>
    <w:qFormat/>
    <w:rsid w:val="00C94934"/>
    <w:rPr>
      <w:rFonts w:asciiTheme="minorHAnsi" w:eastAsiaTheme="minorEastAsia" w:hAnsiTheme="minorHAnsi" w:cstheme="minorBidi"/>
      <w:sz w:val="22"/>
      <w:szCs w:val="22"/>
    </w:rPr>
  </w:style>
  <w:style w:type="paragraph" w:styleId="TOC2">
    <w:name w:val="toc 2"/>
    <w:basedOn w:val="Normal"/>
    <w:next w:val="Normal"/>
    <w:autoRedefine/>
    <w:uiPriority w:val="39"/>
    <w:unhideWhenUsed/>
    <w:rsid w:val="00C94934"/>
    <w:pPr>
      <w:tabs>
        <w:tab w:val="right" w:leader="dot" w:pos="9060"/>
      </w:tabs>
      <w:spacing w:after="100"/>
      <w:ind w:left="220"/>
    </w:pPr>
    <w:rPr>
      <w:rFonts w:cstheme="minorHAnsi"/>
      <w:noProof/>
    </w:rPr>
  </w:style>
  <w:style w:type="character" w:styleId="UnresolvedMention">
    <w:name w:val="Unresolved Mention"/>
    <w:basedOn w:val="DefaultParagraphFont"/>
    <w:uiPriority w:val="99"/>
    <w:semiHidden/>
    <w:unhideWhenUsed/>
    <w:rsid w:val="00CC258B"/>
    <w:rPr>
      <w:color w:val="605E5C"/>
      <w:shd w:val="clear" w:color="auto" w:fill="E1DFDD"/>
    </w:rPr>
  </w:style>
  <w:style w:type="paragraph" w:styleId="NoSpacing">
    <w:name w:val="No Spacing"/>
    <w:uiPriority w:val="1"/>
    <w:qFormat/>
    <w:rsid w:val="00533C0D"/>
    <w:rPr>
      <w:rFonts w:asciiTheme="minorHAnsi" w:hAnsiTheme="minorHAnsi"/>
      <w:szCs w:val="21"/>
    </w:rPr>
  </w:style>
  <w:style w:type="paragraph" w:customStyle="1" w:styleId="AnswerLine">
    <w:name w:val="Answer Line"/>
    <w:basedOn w:val="Normal"/>
    <w:qFormat/>
    <w:rsid w:val="00FD2EFB"/>
    <w:pPr>
      <w:tabs>
        <w:tab w:val="right" w:leader="underscore" w:pos="9072"/>
      </w:tabs>
      <w:spacing w:before="260" w:after="260"/>
    </w:pPr>
    <w:rPr>
      <w:lang w:eastAsia="en-US"/>
    </w:rPr>
  </w:style>
  <w:style w:type="table" w:customStyle="1" w:styleId="CPSAppendixResourceTableStyle">
    <w:name w:val="CPS Appendix Resource Table Style"/>
    <w:basedOn w:val="TableNormal"/>
    <w:rsid w:val="00FD2EFB"/>
    <w:rPr>
      <w:rFonts w:eastAsiaTheme="minorHAnsi" w:cstheme="minorHAnsi"/>
      <w:lang w:eastAsia="en-US"/>
    </w:rPr>
    <w:tblPr/>
  </w:style>
  <w:style w:type="paragraph" w:customStyle="1" w:styleId="CSPBoldNormalNospace">
    <w:name w:val="CSP Bold Normal No space"/>
    <w:basedOn w:val="Normal"/>
    <w:qFormat/>
    <w:rsid w:val="00FD2EFB"/>
    <w:pPr>
      <w:keepNext/>
      <w:spacing w:after="0"/>
    </w:pPr>
    <w:rPr>
      <w:rFonts w:eastAsiaTheme="minorHAnsi"/>
      <w:b/>
      <w:lang w:eastAsia="en-US"/>
    </w:rPr>
  </w:style>
  <w:style w:type="numbering" w:customStyle="1" w:styleId="CSPbulletlist">
    <w:name w:val="CSP bullet list"/>
    <w:uiPriority w:val="99"/>
    <w:rsid w:val="00FD2EFB"/>
    <w:pPr>
      <w:numPr>
        <w:numId w:val="2"/>
      </w:numPr>
    </w:pPr>
  </w:style>
  <w:style w:type="numbering" w:customStyle="1" w:styleId="CSPbulletlist1">
    <w:name w:val="CSP bullet list1"/>
    <w:uiPriority w:val="99"/>
    <w:rsid w:val="00FD2EFB"/>
  </w:style>
  <w:style w:type="paragraph" w:customStyle="1" w:styleId="ListParagraphwithmarks">
    <w:name w:val="List Paragraph with marks"/>
    <w:basedOn w:val="Normal"/>
    <w:qFormat/>
    <w:rsid w:val="00FD2EFB"/>
    <w:pPr>
      <w:tabs>
        <w:tab w:val="right" w:pos="9072"/>
      </w:tabs>
      <w:contextualSpacing/>
    </w:pPr>
  </w:style>
  <w:style w:type="character" w:customStyle="1" w:styleId="Heading1Char">
    <w:name w:val="Heading 1 Char"/>
    <w:basedOn w:val="DefaultParagraphFont"/>
    <w:link w:val="Heading1"/>
    <w:rsid w:val="00295397"/>
    <w:rPr>
      <w:rFonts w:asciiTheme="minorHAnsi" w:eastAsiaTheme="minorEastAsia" w:hAnsiTheme="minorHAnsi" w:cstheme="minorBidi"/>
      <w:b/>
      <w:sz w:val="28"/>
      <w:szCs w:val="36"/>
      <w:lang w:eastAsia="en-US"/>
    </w:rPr>
  </w:style>
  <w:style w:type="paragraph" w:customStyle="1" w:styleId="LessonPageLinebreak">
    <w:name w:val="Lesson Page Line break"/>
    <w:basedOn w:val="Normal"/>
    <w:qFormat/>
    <w:rsid w:val="00C94934"/>
    <w:pPr>
      <w:tabs>
        <w:tab w:val="right" w:leader="underscore" w:pos="9072"/>
      </w:tabs>
    </w:pPr>
    <w:rPr>
      <w:color w:val="E1231A"/>
      <w:lang w:eastAsia="en-US"/>
    </w:rPr>
  </w:style>
  <w:style w:type="numbering" w:customStyle="1" w:styleId="HASSICONS">
    <w:name w:val="HASS ICONS"/>
    <w:uiPriority w:val="99"/>
    <w:rsid w:val="003F57CE"/>
    <w:pPr>
      <w:numPr>
        <w:numId w:val="5"/>
      </w:numPr>
    </w:pPr>
  </w:style>
  <w:style w:type="table" w:customStyle="1" w:styleId="HASSICONRESOURCES">
    <w:name w:val="HASS ICON RESOURCES"/>
    <w:basedOn w:val="TableNormal"/>
    <w:uiPriority w:val="99"/>
    <w:rsid w:val="00442934"/>
    <w:rPr>
      <w:rFonts w:asciiTheme="minorHAnsi" w:eastAsiaTheme="minorEastAsia" w:hAnsiTheme="minorHAnsi" w:cstheme="minorBidi"/>
    </w:rPr>
    <w:tblPr/>
  </w:style>
  <w:style w:type="numbering" w:customStyle="1" w:styleId="SCSABulletList">
    <w:name w:val="SCSA Bullet List"/>
    <w:uiPriority w:val="99"/>
    <w:rsid w:val="00C94934"/>
    <w:pPr>
      <w:numPr>
        <w:numId w:val="6"/>
      </w:numPr>
    </w:pPr>
  </w:style>
  <w:style w:type="table" w:customStyle="1" w:styleId="SCSAExemplartable">
    <w:name w:val="SCSA Exemplar table"/>
    <w:basedOn w:val="TableNormal"/>
    <w:uiPriority w:val="99"/>
    <w:rsid w:val="00C94934"/>
    <w:rPr>
      <w:rFonts w:asciiTheme="minorHAnsi" w:eastAsiaTheme="minorEastAsia" w:hAnsiTheme="minorHAnsi" w:cstheme="minorBidi"/>
      <w:lang w:eastAsia="en-US"/>
    </w:rPr>
    <w:tblPr>
      <w:tblBorders>
        <w:top w:val="single" w:sz="4" w:space="0" w:color="E1231A" w:themeColor="accent1"/>
        <w:left w:val="single" w:sz="4" w:space="0" w:color="E1231A" w:themeColor="accent1"/>
        <w:bottom w:val="single" w:sz="4" w:space="0" w:color="E1231A" w:themeColor="accent1"/>
        <w:right w:val="single" w:sz="4" w:space="0" w:color="E1231A" w:themeColor="accent1"/>
        <w:insideH w:val="single" w:sz="4" w:space="0" w:color="E1231A" w:themeColor="accent1"/>
        <w:insideV w:val="single" w:sz="4" w:space="0" w:color="E1231A" w:themeColor="accent1"/>
      </w:tblBorders>
      <w:tblCellMar>
        <w:top w:w="57" w:type="dxa"/>
        <w:bottom w:w="57" w:type="dxa"/>
      </w:tblCellMar>
    </w:tblPr>
    <w:tcPr>
      <w:shd w:val="clear" w:color="auto" w:fill="auto"/>
    </w:tcPr>
    <w:tblStylePr w:type="firstRow">
      <w:pPr>
        <w:jc w:val="left"/>
      </w:pPr>
      <w:rPr>
        <w:rFonts w:ascii="Calibri" w:hAnsi="Calibri"/>
        <w:b/>
        <w:color w:val="auto"/>
        <w:sz w:val="22"/>
      </w:rPr>
      <w:tblPr/>
      <w:tcPr>
        <w:tcBorders>
          <w:top w:val="single" w:sz="4" w:space="0" w:color="E1231A"/>
          <w:left w:val="single" w:sz="4" w:space="0" w:color="E1231A"/>
          <w:bottom w:val="single" w:sz="4" w:space="0" w:color="E1231A"/>
          <w:right w:val="single" w:sz="4" w:space="0" w:color="E1231A"/>
          <w:insideH w:val="single" w:sz="4" w:space="0" w:color="E1231A"/>
          <w:insideV w:val="single" w:sz="4" w:space="0" w:color="E1231A"/>
        </w:tcBorders>
        <w:shd w:val="clear" w:color="auto" w:fill="F3A7A4" w:themeFill="accent4"/>
      </w:tcPr>
    </w:tblStylePr>
    <w:tblStylePr w:type="lastRow">
      <w:pPr>
        <w:jc w:val="right"/>
      </w:pPr>
      <w:rPr>
        <w:rFonts w:ascii="Calibri" w:hAnsi="Calibri"/>
        <w:b/>
        <w:sz w:val="22"/>
      </w:rPr>
    </w:tblStylePr>
    <w:tblStylePr w:type="firstCol">
      <w:pPr>
        <w:jc w:val="left"/>
      </w:pPr>
    </w:tblStylePr>
    <w:tblStylePr w:type="lastCol">
      <w:pPr>
        <w:jc w:val="center"/>
      </w:pPr>
      <w:tblPr/>
      <w:tcPr>
        <w:vAlign w:val="center"/>
      </w:tcPr>
    </w:tblStylePr>
  </w:style>
  <w:style w:type="paragraph" w:customStyle="1" w:styleId="SCSAP-10AssessmentHeading1">
    <w:name w:val="SCSA P-10 Assessment Heading 1"/>
    <w:basedOn w:val="Normal"/>
    <w:qFormat/>
    <w:rsid w:val="00C94934"/>
    <w:pPr>
      <w:keepNext/>
      <w:spacing w:after="0"/>
    </w:pPr>
    <w:rPr>
      <w:rFonts w:asciiTheme="majorHAnsi" w:eastAsiaTheme="majorEastAsia" w:hAnsiTheme="majorHAnsi" w:cstheme="majorBidi"/>
      <w:b/>
      <w:bCs/>
      <w:kern w:val="2"/>
      <w:sz w:val="32"/>
      <w:szCs w:val="32"/>
      <w:lang w:eastAsia="ja-JP"/>
      <w14:ligatures w14:val="standardContextual"/>
    </w:rPr>
  </w:style>
  <w:style w:type="paragraph" w:customStyle="1" w:styleId="SCSAP-10AssessmentHeading2">
    <w:name w:val="SCSA P-10 Assessment Heading 2"/>
    <w:basedOn w:val="Normal"/>
    <w:qFormat/>
    <w:rsid w:val="00C94934"/>
    <w:pPr>
      <w:keepNext/>
      <w:pBdr>
        <w:bottom w:val="single" w:sz="4" w:space="1" w:color="E1231A" w:themeColor="accent1"/>
      </w:pBdr>
      <w:spacing w:after="240"/>
    </w:pPr>
    <w:rPr>
      <w:rFonts w:asciiTheme="majorHAnsi" w:eastAsiaTheme="majorEastAsia" w:hAnsiTheme="majorHAnsi" w:cstheme="majorBidi"/>
      <w:b/>
      <w:bCs/>
      <w:kern w:val="2"/>
      <w:sz w:val="28"/>
      <w:szCs w:val="28"/>
      <w:lang w:eastAsia="ja-JP"/>
      <w14:ligatures w14:val="standardContextual"/>
    </w:rPr>
  </w:style>
  <w:style w:type="numbering" w:customStyle="1" w:styleId="SCSANumberedBulletList">
    <w:name w:val="SCSA Numbered Bullet List"/>
    <w:uiPriority w:val="99"/>
    <w:rsid w:val="00C94934"/>
    <w:pPr>
      <w:numPr>
        <w:numId w:val="7"/>
      </w:numPr>
    </w:pPr>
  </w:style>
  <w:style w:type="numbering" w:customStyle="1" w:styleId="SCSANumberedList">
    <w:name w:val="SCSA Numbered List"/>
    <w:uiPriority w:val="99"/>
    <w:rsid w:val="00C94934"/>
    <w:pPr>
      <w:numPr>
        <w:numId w:val="8"/>
      </w:numPr>
    </w:pPr>
  </w:style>
  <w:style w:type="paragraph" w:customStyle="1" w:styleId="SCSAP-10ExemplarSplashHeading">
    <w:name w:val="SCSA P-10 Exemplar Splash Heading"/>
    <w:next w:val="Normal"/>
    <w:autoRedefine/>
    <w:qFormat/>
    <w:rsid w:val="00091B6B"/>
    <w:pPr>
      <w:pBdr>
        <w:bottom w:val="single" w:sz="8" w:space="1" w:color="FFFFFF" w:themeColor="background1"/>
      </w:pBdr>
      <w:spacing w:before="7800"/>
      <w:ind w:left="1871"/>
      <w:outlineLvl w:val="0"/>
    </w:pPr>
    <w:rPr>
      <w:rFonts w:asciiTheme="minorHAnsi" w:eastAsiaTheme="minorEastAsia" w:hAnsiTheme="minorHAnsi" w:cstheme="minorHAnsi"/>
      <w:b/>
      <w:noProof/>
      <w:color w:val="FFFFFF" w:themeColor="background1"/>
      <w:sz w:val="50"/>
      <w:szCs w:val="50"/>
    </w:rPr>
  </w:style>
  <w:style w:type="paragraph" w:customStyle="1" w:styleId="SCSAP-10ExemplarSplashSubheading">
    <w:name w:val="SCSA P-10 Exemplar Splash Subheading"/>
    <w:qFormat/>
    <w:rsid w:val="00C94934"/>
    <w:pPr>
      <w:ind w:left="1871"/>
    </w:pPr>
    <w:rPr>
      <w:rFonts w:asciiTheme="minorHAnsi" w:eastAsiaTheme="minorEastAsia" w:hAnsiTheme="minorHAnsi" w:cstheme="minorHAnsi"/>
      <w:color w:val="FFFFFF" w:themeColor="background1"/>
      <w:sz w:val="40"/>
      <w:szCs w:val="40"/>
      <w:lang w:eastAsia="x-none"/>
    </w:rPr>
  </w:style>
  <w:style w:type="table" w:customStyle="1" w:styleId="SCSAP-10Table">
    <w:name w:val="SCSA P-10 Table"/>
    <w:basedOn w:val="TableNormal"/>
    <w:uiPriority w:val="99"/>
    <w:rsid w:val="00C94934"/>
    <w:rPr>
      <w:rFonts w:asciiTheme="minorHAnsi" w:eastAsiaTheme="minorEastAsia" w:hAnsiTheme="minorHAnsi" w:cstheme="minorBidi"/>
      <w:kern w:val="2"/>
      <w:lang w:eastAsia="ja-JP"/>
      <w14:ligatures w14:val="standardContextual"/>
    </w:rPr>
    <w:tblPr>
      <w:tblBorders>
        <w:top w:val="single" w:sz="4" w:space="0" w:color="E1231A" w:themeColor="accent1"/>
        <w:left w:val="single" w:sz="4" w:space="0" w:color="E1231A" w:themeColor="accent1"/>
        <w:bottom w:val="single" w:sz="4" w:space="0" w:color="E1231A" w:themeColor="accent1"/>
        <w:right w:val="single" w:sz="4" w:space="0" w:color="E1231A" w:themeColor="accent1"/>
        <w:insideH w:val="single" w:sz="4" w:space="0" w:color="E1231A" w:themeColor="accent1"/>
        <w:insideV w:val="single" w:sz="4" w:space="0" w:color="E1231A" w:themeColor="accent1"/>
      </w:tblBorders>
      <w:tblCellMar>
        <w:top w:w="57" w:type="dxa"/>
        <w:bottom w:w="57" w:type="dxa"/>
      </w:tblCellMar>
    </w:tblPr>
    <w:tblStylePr w:type="firstRow">
      <w:rPr>
        <w:b/>
        <w:bCs/>
        <w:i w:val="0"/>
        <w:iCs w:val="0"/>
      </w:rPr>
      <w:tblPr/>
      <w:trPr>
        <w:tblHeader/>
      </w:trPr>
      <w:tcPr>
        <w:tcBorders>
          <w:top w:val="single" w:sz="4" w:space="0" w:color="E1231A" w:themeColor="accent1"/>
          <w:left w:val="single" w:sz="4" w:space="0" w:color="E1231A" w:themeColor="accent1"/>
          <w:bottom w:val="single" w:sz="4" w:space="0" w:color="E1231A" w:themeColor="accent1"/>
          <w:right w:val="single" w:sz="4" w:space="0" w:color="E1231A" w:themeColor="accent1"/>
          <w:insideH w:val="nil"/>
          <w:insideV w:val="single" w:sz="4" w:space="0" w:color="FFFFFF" w:themeColor="background1"/>
          <w:tl2br w:val="nil"/>
          <w:tr2bl w:val="nil"/>
        </w:tcBorders>
        <w:shd w:val="clear" w:color="auto" w:fill="E1231A" w:themeFill="accent1"/>
      </w:tcPr>
    </w:tblStylePr>
  </w:style>
  <w:style w:type="paragraph" w:customStyle="1" w:styleId="SCSAPlainAppendixHeading1">
    <w:name w:val="SCSA Plain Appendix Heading 1"/>
    <w:basedOn w:val="Normal"/>
    <w:qFormat/>
    <w:rsid w:val="00C94934"/>
    <w:pPr>
      <w:keepNext/>
      <w:outlineLvl w:val="0"/>
    </w:pPr>
    <w:rPr>
      <w:b/>
      <w:bCs/>
      <w:kern w:val="2"/>
      <w:sz w:val="28"/>
      <w:szCs w:val="28"/>
      <w:lang w:eastAsia="ja-JP"/>
      <w14:ligatures w14:val="standardContextual"/>
    </w:rPr>
  </w:style>
  <w:style w:type="paragraph" w:customStyle="1" w:styleId="SCSAPlainAppendixHeading2">
    <w:name w:val="SCSA Plain Appendix Heading 2"/>
    <w:basedOn w:val="Normal"/>
    <w:qFormat/>
    <w:rsid w:val="00C94934"/>
    <w:pPr>
      <w:keepNext/>
      <w:outlineLvl w:val="1"/>
    </w:pPr>
    <w:rPr>
      <w:b/>
      <w:bCs/>
      <w:kern w:val="2"/>
      <w:sz w:val="24"/>
      <w:szCs w:val="24"/>
      <w:lang w:eastAsia="ja-JP"/>
      <w14:ligatures w14:val="standardContextual"/>
    </w:rPr>
  </w:style>
  <w:style w:type="paragraph" w:customStyle="1" w:styleId="SCSAPlainHeading1">
    <w:name w:val="SCSA Plain Heading 1"/>
    <w:basedOn w:val="Normal"/>
    <w:qFormat/>
    <w:rsid w:val="00C94934"/>
    <w:pPr>
      <w:keepNext/>
      <w:outlineLvl w:val="0"/>
    </w:pPr>
    <w:rPr>
      <w:b/>
      <w:bCs/>
      <w:kern w:val="2"/>
      <w:sz w:val="28"/>
      <w:szCs w:val="28"/>
      <w:lang w:eastAsia="ja-JP"/>
      <w14:ligatures w14:val="standardContextual"/>
    </w:rPr>
  </w:style>
  <w:style w:type="paragraph" w:customStyle="1" w:styleId="SCSAPlainHeading2">
    <w:name w:val="SCSA Plain Heading 2"/>
    <w:basedOn w:val="Normal"/>
    <w:qFormat/>
    <w:rsid w:val="00C94934"/>
    <w:pPr>
      <w:keepNext/>
      <w:outlineLvl w:val="1"/>
    </w:pPr>
    <w:rPr>
      <w:b/>
      <w:bCs/>
      <w:kern w:val="2"/>
      <w:sz w:val="24"/>
      <w:szCs w:val="24"/>
      <w:lang w:eastAsia="ja-JP"/>
      <w14:ligatures w14:val="standardContextual"/>
    </w:rPr>
  </w:style>
  <w:style w:type="paragraph" w:customStyle="1" w:styleId="SCSATitle1">
    <w:name w:val="SCSA Title 1"/>
    <w:basedOn w:val="Normal"/>
    <w:link w:val="SCSATitle1Char"/>
    <w:qFormat/>
    <w:rsid w:val="00C94934"/>
    <w:pPr>
      <w:pBdr>
        <w:bottom w:val="single" w:sz="8" w:space="1" w:color="E1231A" w:themeColor="accent1"/>
      </w:pBdr>
      <w:spacing w:before="11000"/>
    </w:pPr>
    <w:rPr>
      <w:rFonts w:asciiTheme="majorHAnsi" w:eastAsiaTheme="majorEastAsia" w:hAnsiTheme="majorHAnsi" w:cstheme="majorBidi"/>
      <w:b/>
      <w:bCs/>
      <w:smallCaps/>
      <w:color w:val="FFFFFF" w:themeColor="background1"/>
      <w:spacing w:val="5"/>
      <w:kern w:val="28"/>
      <w:sz w:val="60"/>
      <w:szCs w:val="60"/>
      <w:lang w:eastAsia="en-US"/>
      <w14:ligatures w14:val="standardContextual"/>
    </w:rPr>
  </w:style>
  <w:style w:type="character" w:customStyle="1" w:styleId="SCSATitle1Char">
    <w:name w:val="SCSA Title 1 Char"/>
    <w:basedOn w:val="DefaultParagraphFont"/>
    <w:link w:val="SCSATitle1"/>
    <w:rsid w:val="00C94934"/>
    <w:rPr>
      <w:rFonts w:asciiTheme="majorHAnsi" w:eastAsiaTheme="majorEastAsia" w:hAnsiTheme="majorHAnsi" w:cstheme="majorBidi"/>
      <w:b/>
      <w:bCs/>
      <w:smallCaps/>
      <w:color w:val="FFFFFF" w:themeColor="background1"/>
      <w:spacing w:val="5"/>
      <w:kern w:val="28"/>
      <w:sz w:val="60"/>
      <w:szCs w:val="60"/>
      <w:lang w:eastAsia="en-US"/>
      <w14:ligatures w14:val="standardContextual"/>
    </w:rPr>
  </w:style>
  <w:style w:type="paragraph" w:customStyle="1" w:styleId="SCSATitle2">
    <w:name w:val="SCSA Title 2"/>
    <w:basedOn w:val="Normal"/>
    <w:qFormat/>
    <w:rsid w:val="00C94934"/>
    <w:pPr>
      <w:spacing w:after="0"/>
    </w:pPr>
    <w:rPr>
      <w:rFonts w:ascii="Calibri Light" w:eastAsiaTheme="majorEastAsia" w:hAnsi="Calibri Light" w:cstheme="majorBidi"/>
      <w:b/>
      <w:bCs/>
      <w:color w:val="FFFFFF" w:themeColor="background1"/>
      <w:sz w:val="40"/>
      <w:szCs w:val="40"/>
      <w:lang w:eastAsia="en-US"/>
      <w14:ligatures w14:val="standardContextual"/>
    </w:rPr>
  </w:style>
  <w:style w:type="paragraph" w:customStyle="1" w:styleId="SCSATitle3">
    <w:name w:val="SCSA Title 3"/>
    <w:basedOn w:val="Normal"/>
    <w:link w:val="SCSATitle3Char"/>
    <w:qFormat/>
    <w:rsid w:val="00C94934"/>
    <w:pPr>
      <w:spacing w:after="0"/>
    </w:pPr>
    <w:rPr>
      <w:rFonts w:asciiTheme="majorHAnsi" w:eastAsiaTheme="majorEastAsia" w:hAnsiTheme="majorHAnsi" w:cstheme="majorBidi"/>
      <w:b/>
      <w:bCs/>
      <w:color w:val="FFFFFF" w:themeColor="background1"/>
      <w:sz w:val="36"/>
      <w:szCs w:val="36"/>
      <w:lang w:eastAsia="en-US"/>
      <w14:ligatures w14:val="standardContextual"/>
    </w:rPr>
  </w:style>
  <w:style w:type="character" w:customStyle="1" w:styleId="SCSATitle3Char">
    <w:name w:val="SCSA Title 3 Char"/>
    <w:basedOn w:val="DefaultParagraphFont"/>
    <w:link w:val="SCSATitle3"/>
    <w:rsid w:val="00C94934"/>
    <w:rPr>
      <w:rFonts w:asciiTheme="majorHAnsi" w:eastAsiaTheme="majorEastAsia" w:hAnsiTheme="majorHAnsi" w:cstheme="majorBidi"/>
      <w:b/>
      <w:bCs/>
      <w:color w:val="FFFFFF" w:themeColor="background1"/>
      <w:sz w:val="36"/>
      <w:szCs w:val="36"/>
      <w:lang w:eastAsia="en-US"/>
      <w14:ligatures w14:val="standardContextual"/>
    </w:rPr>
  </w:style>
  <w:style w:type="paragraph" w:customStyle="1" w:styleId="SCSATOCHeading">
    <w:name w:val="SCSA TOC Heading"/>
    <w:basedOn w:val="Normal"/>
    <w:qFormat/>
    <w:rsid w:val="00C94934"/>
    <w:rPr>
      <w:rFonts w:asciiTheme="majorHAnsi" w:eastAsiaTheme="majorEastAsia" w:hAnsiTheme="majorHAnsi" w:cstheme="majorBidi"/>
      <w:b/>
      <w:bCs/>
      <w:sz w:val="36"/>
      <w:szCs w:val="36"/>
      <w:lang w:eastAsia="en-US"/>
    </w:rPr>
  </w:style>
  <w:style w:type="paragraph" w:styleId="TOC3">
    <w:name w:val="toc 3"/>
    <w:basedOn w:val="Normal"/>
    <w:next w:val="Normal"/>
    <w:autoRedefine/>
    <w:uiPriority w:val="39"/>
    <w:unhideWhenUsed/>
    <w:rsid w:val="00C94934"/>
    <w:pPr>
      <w:spacing w:after="100"/>
      <w:ind w:left="440"/>
    </w:p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customStyle="1" w:styleId="SCSAFooter">
    <w:name w:val="SCSA Footer"/>
    <w:basedOn w:val="Normal"/>
    <w:qFormat/>
    <w:rsid w:val="00E070EE"/>
    <w:pPr>
      <w:pBdr>
        <w:top w:val="single" w:sz="4" w:space="1" w:color="E1231A" w:themeColor="accent1"/>
      </w:pBdr>
      <w:tabs>
        <w:tab w:val="right" w:pos="9072"/>
      </w:tabs>
    </w:pPr>
    <w:rPr>
      <w:rFonts w:asciiTheme="minorHAnsi" w:eastAsiaTheme="minorEastAsia" w:hAnsiTheme="minorHAnsi" w:cstheme="minorBidi"/>
      <w:color w:val="E1231A" w:themeColor="accent1"/>
      <w:kern w:val="2"/>
      <w:sz w:val="18"/>
      <w:szCs w:val="18"/>
      <w:lang w:eastAsia="ja-JP"/>
      <w14:ligatures w14:val="standardContextual"/>
    </w:rPr>
  </w:style>
  <w:style w:type="paragraph" w:customStyle="1" w:styleId="SCSAPlainFooter">
    <w:name w:val="SCSA Plain Footer"/>
    <w:basedOn w:val="Normal"/>
    <w:qFormat/>
    <w:rsid w:val="00E070EE"/>
    <w:pPr>
      <w:tabs>
        <w:tab w:val="right" w:pos="9072"/>
      </w:tabs>
    </w:pPr>
    <w:rPr>
      <w:rFonts w:asciiTheme="minorHAnsi" w:eastAsiaTheme="minorEastAsia" w:hAnsiTheme="minorHAnsi" w:cstheme="minorBidi"/>
      <w:kern w:val="2"/>
      <w:sz w:val="18"/>
      <w:szCs w:val="18"/>
      <w:lang w:eastAsia="ja-JP"/>
      <w14:ligatures w14:val="standardContextual"/>
    </w:rPr>
  </w:style>
  <w:style w:type="paragraph" w:styleId="Header">
    <w:name w:val="header"/>
    <w:basedOn w:val="Normal"/>
    <w:link w:val="HeaderChar"/>
    <w:unhideWhenUsed/>
    <w:rsid w:val="0097661A"/>
    <w:pPr>
      <w:tabs>
        <w:tab w:val="center" w:pos="4513"/>
        <w:tab w:val="right" w:pos="9026"/>
      </w:tabs>
      <w:spacing w:after="0" w:line="240" w:lineRule="auto"/>
    </w:pPr>
  </w:style>
  <w:style w:type="character" w:customStyle="1" w:styleId="HeaderChar">
    <w:name w:val="Header Char"/>
    <w:basedOn w:val="DefaultParagraphFont"/>
    <w:link w:val="Header"/>
    <w:rsid w:val="0097661A"/>
  </w:style>
  <w:style w:type="paragraph" w:styleId="Footer">
    <w:name w:val="footer"/>
    <w:basedOn w:val="Normal"/>
    <w:link w:val="FooterChar"/>
    <w:uiPriority w:val="99"/>
    <w:unhideWhenUsed/>
    <w:rsid w:val="0097661A"/>
    <w:pPr>
      <w:tabs>
        <w:tab w:val="center" w:pos="4513"/>
        <w:tab w:val="right" w:pos="9026"/>
      </w:tabs>
      <w:spacing w:after="0" w:line="240" w:lineRule="auto"/>
    </w:pPr>
  </w:style>
  <w:style w:type="character" w:customStyle="1" w:styleId="FooterChar">
    <w:name w:val="Footer Char"/>
    <w:basedOn w:val="DefaultParagraphFont"/>
    <w:link w:val="Footer"/>
    <w:uiPriority w:val="99"/>
    <w:rsid w:val="0097661A"/>
  </w:style>
  <w:style w:type="paragraph" w:styleId="CommentSubject">
    <w:name w:val="annotation subject"/>
    <w:basedOn w:val="CommentText"/>
    <w:next w:val="CommentText"/>
    <w:link w:val="CommentSubjectChar"/>
    <w:semiHidden/>
    <w:unhideWhenUsed/>
    <w:rsid w:val="00AC5C45"/>
    <w:rPr>
      <w:b/>
      <w:bCs/>
    </w:rPr>
  </w:style>
  <w:style w:type="character" w:customStyle="1" w:styleId="CommentSubjectChar">
    <w:name w:val="Comment Subject Char"/>
    <w:basedOn w:val="CommentTextChar"/>
    <w:link w:val="CommentSubject"/>
    <w:semiHidden/>
    <w:rsid w:val="00AC5C45"/>
    <w:rPr>
      <w:b/>
      <w:bCs/>
      <w:sz w:val="20"/>
      <w:szCs w:val="20"/>
    </w:rPr>
  </w:style>
  <w:style w:type="character" w:styleId="FollowedHyperlink">
    <w:name w:val="FollowedHyperlink"/>
    <w:basedOn w:val="DefaultParagraphFont"/>
    <w:semiHidden/>
    <w:unhideWhenUsed/>
    <w:qFormat/>
    <w:rsid w:val="00C67A07"/>
    <w:rPr>
      <w:color w:val="514F59" w:themeColor="followedHyperlink"/>
      <w:u w:val="single"/>
    </w:rPr>
  </w:style>
  <w:style w:type="paragraph" w:customStyle="1" w:styleId="CSPcovertitle1">
    <w:name w:val="CSP cover title1"/>
    <w:basedOn w:val="Normal"/>
    <w:link w:val="CSPcovertitle1Char"/>
    <w:autoRedefine/>
    <w:qFormat/>
    <w:rsid w:val="00D970AB"/>
    <w:pPr>
      <w:pBdr>
        <w:bottom w:val="single" w:sz="6" w:space="5" w:color="FFFFFF" w:themeColor="background1"/>
      </w:pBdr>
      <w:tabs>
        <w:tab w:val="left" w:pos="3317"/>
      </w:tabs>
      <w:spacing w:before="8520" w:after="0"/>
    </w:pPr>
    <w:rPr>
      <w:rFonts w:asciiTheme="minorHAnsi" w:eastAsiaTheme="minorEastAsia" w:hAnsiTheme="minorHAnsi" w:cstheme="minorHAnsi"/>
      <w:b/>
      <w:noProof/>
      <w:color w:val="FFFFFF" w:themeColor="background1"/>
      <w:sz w:val="52"/>
      <w:szCs w:val="60"/>
    </w:rPr>
  </w:style>
  <w:style w:type="character" w:customStyle="1" w:styleId="CSPcovertitle1Char">
    <w:name w:val="CSP cover title1 Char"/>
    <w:basedOn w:val="DefaultParagraphFont"/>
    <w:link w:val="CSPcovertitle1"/>
    <w:rsid w:val="00D970AB"/>
    <w:rPr>
      <w:rFonts w:asciiTheme="minorHAnsi" w:eastAsiaTheme="minorEastAsia" w:hAnsiTheme="minorHAnsi" w:cstheme="minorHAnsi"/>
      <w:b/>
      <w:noProof/>
      <w:color w:val="FFFFFF" w:themeColor="background1"/>
      <w:sz w:val="52"/>
      <w:szCs w:val="60"/>
    </w:rPr>
  </w:style>
  <w:style w:type="paragraph" w:customStyle="1" w:styleId="CSPcovertitle2">
    <w:name w:val="CSP cover title2"/>
    <w:basedOn w:val="Normal"/>
    <w:link w:val="CSPcovertitle2Char"/>
    <w:autoRedefine/>
    <w:rsid w:val="00BF49B4"/>
    <w:pPr>
      <w:spacing w:before="120" w:after="0"/>
    </w:pPr>
    <w:rPr>
      <w:rFonts w:cs="Calibri"/>
      <w:color w:val="FFFFFF"/>
      <w:sz w:val="40"/>
      <w:szCs w:val="36"/>
      <w:lang w:eastAsia="x-none"/>
    </w:rPr>
  </w:style>
  <w:style w:type="character" w:customStyle="1" w:styleId="CSPcovertitle2Char">
    <w:name w:val="CSP cover title2 Char"/>
    <w:basedOn w:val="DefaultParagraphFont"/>
    <w:link w:val="CSPcovertitle2"/>
    <w:rsid w:val="00BF49B4"/>
    <w:rPr>
      <w:rFonts w:cs="Calibri"/>
      <w:color w:val="FFFFFF"/>
      <w:sz w:val="40"/>
      <w:szCs w:val="36"/>
      <w:lang w:eastAsia="x-none"/>
    </w:rPr>
  </w:style>
  <w:style w:type="paragraph" w:customStyle="1" w:styleId="CSPcovertitle3">
    <w:name w:val="CSP cover title3"/>
    <w:basedOn w:val="Normal"/>
    <w:link w:val="CSPcovertitle3Char"/>
    <w:autoRedefine/>
    <w:rsid w:val="00BF49B4"/>
    <w:pPr>
      <w:spacing w:before="120" w:after="0"/>
    </w:pPr>
    <w:rPr>
      <w:rFonts w:cs="Calibri"/>
      <w:b/>
      <w:color w:val="FFFFFF"/>
      <w:sz w:val="40"/>
      <w:szCs w:val="36"/>
      <w:lang w:eastAsia="x-none"/>
    </w:rPr>
  </w:style>
  <w:style w:type="character" w:customStyle="1" w:styleId="CSPcovertitle3Char">
    <w:name w:val="CSP cover title3 Char"/>
    <w:basedOn w:val="DefaultParagraphFont"/>
    <w:link w:val="CSPcovertitle3"/>
    <w:rsid w:val="00BF49B4"/>
    <w:rPr>
      <w:rFonts w:cs="Calibri"/>
      <w:b/>
      <w:color w:val="FFFFFF"/>
      <w:sz w:val="40"/>
      <w:szCs w:val="36"/>
      <w:lang w:eastAsia="x-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63865">
      <w:bodyDiv w:val="1"/>
      <w:marLeft w:val="0"/>
      <w:marRight w:val="0"/>
      <w:marTop w:val="0"/>
      <w:marBottom w:val="0"/>
      <w:divBdr>
        <w:top w:val="none" w:sz="0" w:space="0" w:color="auto"/>
        <w:left w:val="none" w:sz="0" w:space="0" w:color="auto"/>
        <w:bottom w:val="none" w:sz="0" w:space="0" w:color="auto"/>
        <w:right w:val="none" w:sz="0" w:space="0" w:color="auto"/>
      </w:divBdr>
    </w:div>
    <w:div w:id="6181878">
      <w:bodyDiv w:val="1"/>
      <w:marLeft w:val="0"/>
      <w:marRight w:val="0"/>
      <w:marTop w:val="0"/>
      <w:marBottom w:val="0"/>
      <w:divBdr>
        <w:top w:val="none" w:sz="0" w:space="0" w:color="auto"/>
        <w:left w:val="none" w:sz="0" w:space="0" w:color="auto"/>
        <w:bottom w:val="none" w:sz="0" w:space="0" w:color="auto"/>
        <w:right w:val="none" w:sz="0" w:space="0" w:color="auto"/>
      </w:divBdr>
    </w:div>
    <w:div w:id="143662862">
      <w:bodyDiv w:val="1"/>
      <w:marLeft w:val="0"/>
      <w:marRight w:val="0"/>
      <w:marTop w:val="0"/>
      <w:marBottom w:val="0"/>
      <w:divBdr>
        <w:top w:val="none" w:sz="0" w:space="0" w:color="auto"/>
        <w:left w:val="none" w:sz="0" w:space="0" w:color="auto"/>
        <w:bottom w:val="none" w:sz="0" w:space="0" w:color="auto"/>
        <w:right w:val="none" w:sz="0" w:space="0" w:color="auto"/>
      </w:divBdr>
    </w:div>
    <w:div w:id="169836369">
      <w:bodyDiv w:val="1"/>
      <w:marLeft w:val="0"/>
      <w:marRight w:val="0"/>
      <w:marTop w:val="0"/>
      <w:marBottom w:val="0"/>
      <w:divBdr>
        <w:top w:val="none" w:sz="0" w:space="0" w:color="auto"/>
        <w:left w:val="none" w:sz="0" w:space="0" w:color="auto"/>
        <w:bottom w:val="none" w:sz="0" w:space="0" w:color="auto"/>
        <w:right w:val="none" w:sz="0" w:space="0" w:color="auto"/>
      </w:divBdr>
    </w:div>
    <w:div w:id="187260647">
      <w:bodyDiv w:val="1"/>
      <w:marLeft w:val="0"/>
      <w:marRight w:val="0"/>
      <w:marTop w:val="0"/>
      <w:marBottom w:val="0"/>
      <w:divBdr>
        <w:top w:val="none" w:sz="0" w:space="0" w:color="auto"/>
        <w:left w:val="none" w:sz="0" w:space="0" w:color="auto"/>
        <w:bottom w:val="none" w:sz="0" w:space="0" w:color="auto"/>
        <w:right w:val="none" w:sz="0" w:space="0" w:color="auto"/>
      </w:divBdr>
    </w:div>
    <w:div w:id="188878490">
      <w:bodyDiv w:val="1"/>
      <w:marLeft w:val="0"/>
      <w:marRight w:val="0"/>
      <w:marTop w:val="0"/>
      <w:marBottom w:val="0"/>
      <w:divBdr>
        <w:top w:val="none" w:sz="0" w:space="0" w:color="auto"/>
        <w:left w:val="none" w:sz="0" w:space="0" w:color="auto"/>
        <w:bottom w:val="none" w:sz="0" w:space="0" w:color="auto"/>
        <w:right w:val="none" w:sz="0" w:space="0" w:color="auto"/>
      </w:divBdr>
    </w:div>
    <w:div w:id="207496025">
      <w:bodyDiv w:val="1"/>
      <w:marLeft w:val="0"/>
      <w:marRight w:val="0"/>
      <w:marTop w:val="0"/>
      <w:marBottom w:val="0"/>
      <w:divBdr>
        <w:top w:val="none" w:sz="0" w:space="0" w:color="auto"/>
        <w:left w:val="none" w:sz="0" w:space="0" w:color="auto"/>
        <w:bottom w:val="none" w:sz="0" w:space="0" w:color="auto"/>
        <w:right w:val="none" w:sz="0" w:space="0" w:color="auto"/>
      </w:divBdr>
    </w:div>
    <w:div w:id="372773724">
      <w:bodyDiv w:val="1"/>
      <w:marLeft w:val="0"/>
      <w:marRight w:val="0"/>
      <w:marTop w:val="0"/>
      <w:marBottom w:val="0"/>
      <w:divBdr>
        <w:top w:val="none" w:sz="0" w:space="0" w:color="auto"/>
        <w:left w:val="none" w:sz="0" w:space="0" w:color="auto"/>
        <w:bottom w:val="none" w:sz="0" w:space="0" w:color="auto"/>
        <w:right w:val="none" w:sz="0" w:space="0" w:color="auto"/>
      </w:divBdr>
    </w:div>
    <w:div w:id="394158652">
      <w:bodyDiv w:val="1"/>
      <w:marLeft w:val="0"/>
      <w:marRight w:val="0"/>
      <w:marTop w:val="0"/>
      <w:marBottom w:val="0"/>
      <w:divBdr>
        <w:top w:val="none" w:sz="0" w:space="0" w:color="auto"/>
        <w:left w:val="none" w:sz="0" w:space="0" w:color="auto"/>
        <w:bottom w:val="none" w:sz="0" w:space="0" w:color="auto"/>
        <w:right w:val="none" w:sz="0" w:space="0" w:color="auto"/>
      </w:divBdr>
    </w:div>
    <w:div w:id="420837444">
      <w:bodyDiv w:val="1"/>
      <w:marLeft w:val="0"/>
      <w:marRight w:val="0"/>
      <w:marTop w:val="0"/>
      <w:marBottom w:val="0"/>
      <w:divBdr>
        <w:top w:val="none" w:sz="0" w:space="0" w:color="auto"/>
        <w:left w:val="none" w:sz="0" w:space="0" w:color="auto"/>
        <w:bottom w:val="none" w:sz="0" w:space="0" w:color="auto"/>
        <w:right w:val="none" w:sz="0" w:space="0" w:color="auto"/>
      </w:divBdr>
    </w:div>
    <w:div w:id="430979631">
      <w:bodyDiv w:val="1"/>
      <w:marLeft w:val="0"/>
      <w:marRight w:val="0"/>
      <w:marTop w:val="0"/>
      <w:marBottom w:val="0"/>
      <w:divBdr>
        <w:top w:val="none" w:sz="0" w:space="0" w:color="auto"/>
        <w:left w:val="none" w:sz="0" w:space="0" w:color="auto"/>
        <w:bottom w:val="none" w:sz="0" w:space="0" w:color="auto"/>
        <w:right w:val="none" w:sz="0" w:space="0" w:color="auto"/>
      </w:divBdr>
    </w:div>
    <w:div w:id="468283015">
      <w:bodyDiv w:val="1"/>
      <w:marLeft w:val="0"/>
      <w:marRight w:val="0"/>
      <w:marTop w:val="0"/>
      <w:marBottom w:val="0"/>
      <w:divBdr>
        <w:top w:val="none" w:sz="0" w:space="0" w:color="auto"/>
        <w:left w:val="none" w:sz="0" w:space="0" w:color="auto"/>
        <w:bottom w:val="none" w:sz="0" w:space="0" w:color="auto"/>
        <w:right w:val="none" w:sz="0" w:space="0" w:color="auto"/>
      </w:divBdr>
    </w:div>
    <w:div w:id="513568214">
      <w:bodyDiv w:val="1"/>
      <w:marLeft w:val="0"/>
      <w:marRight w:val="0"/>
      <w:marTop w:val="0"/>
      <w:marBottom w:val="0"/>
      <w:divBdr>
        <w:top w:val="none" w:sz="0" w:space="0" w:color="auto"/>
        <w:left w:val="none" w:sz="0" w:space="0" w:color="auto"/>
        <w:bottom w:val="none" w:sz="0" w:space="0" w:color="auto"/>
        <w:right w:val="none" w:sz="0" w:space="0" w:color="auto"/>
      </w:divBdr>
    </w:div>
    <w:div w:id="789396209">
      <w:bodyDiv w:val="1"/>
      <w:marLeft w:val="0"/>
      <w:marRight w:val="0"/>
      <w:marTop w:val="0"/>
      <w:marBottom w:val="0"/>
      <w:divBdr>
        <w:top w:val="none" w:sz="0" w:space="0" w:color="auto"/>
        <w:left w:val="none" w:sz="0" w:space="0" w:color="auto"/>
        <w:bottom w:val="none" w:sz="0" w:space="0" w:color="auto"/>
        <w:right w:val="none" w:sz="0" w:space="0" w:color="auto"/>
      </w:divBdr>
    </w:div>
    <w:div w:id="941035647">
      <w:bodyDiv w:val="1"/>
      <w:marLeft w:val="0"/>
      <w:marRight w:val="0"/>
      <w:marTop w:val="0"/>
      <w:marBottom w:val="0"/>
      <w:divBdr>
        <w:top w:val="none" w:sz="0" w:space="0" w:color="auto"/>
        <w:left w:val="none" w:sz="0" w:space="0" w:color="auto"/>
        <w:bottom w:val="none" w:sz="0" w:space="0" w:color="auto"/>
        <w:right w:val="none" w:sz="0" w:space="0" w:color="auto"/>
      </w:divBdr>
    </w:div>
    <w:div w:id="981154163">
      <w:bodyDiv w:val="1"/>
      <w:marLeft w:val="0"/>
      <w:marRight w:val="0"/>
      <w:marTop w:val="0"/>
      <w:marBottom w:val="0"/>
      <w:divBdr>
        <w:top w:val="none" w:sz="0" w:space="0" w:color="auto"/>
        <w:left w:val="none" w:sz="0" w:space="0" w:color="auto"/>
        <w:bottom w:val="none" w:sz="0" w:space="0" w:color="auto"/>
        <w:right w:val="none" w:sz="0" w:space="0" w:color="auto"/>
      </w:divBdr>
    </w:div>
    <w:div w:id="1029144097">
      <w:bodyDiv w:val="1"/>
      <w:marLeft w:val="0"/>
      <w:marRight w:val="0"/>
      <w:marTop w:val="0"/>
      <w:marBottom w:val="0"/>
      <w:divBdr>
        <w:top w:val="none" w:sz="0" w:space="0" w:color="auto"/>
        <w:left w:val="none" w:sz="0" w:space="0" w:color="auto"/>
        <w:bottom w:val="none" w:sz="0" w:space="0" w:color="auto"/>
        <w:right w:val="none" w:sz="0" w:space="0" w:color="auto"/>
      </w:divBdr>
    </w:div>
    <w:div w:id="1150092716">
      <w:bodyDiv w:val="1"/>
      <w:marLeft w:val="0"/>
      <w:marRight w:val="0"/>
      <w:marTop w:val="0"/>
      <w:marBottom w:val="0"/>
      <w:divBdr>
        <w:top w:val="none" w:sz="0" w:space="0" w:color="auto"/>
        <w:left w:val="none" w:sz="0" w:space="0" w:color="auto"/>
        <w:bottom w:val="none" w:sz="0" w:space="0" w:color="auto"/>
        <w:right w:val="none" w:sz="0" w:space="0" w:color="auto"/>
      </w:divBdr>
    </w:div>
    <w:div w:id="1161627165">
      <w:bodyDiv w:val="1"/>
      <w:marLeft w:val="0"/>
      <w:marRight w:val="0"/>
      <w:marTop w:val="0"/>
      <w:marBottom w:val="0"/>
      <w:divBdr>
        <w:top w:val="none" w:sz="0" w:space="0" w:color="auto"/>
        <w:left w:val="none" w:sz="0" w:space="0" w:color="auto"/>
        <w:bottom w:val="none" w:sz="0" w:space="0" w:color="auto"/>
        <w:right w:val="none" w:sz="0" w:space="0" w:color="auto"/>
      </w:divBdr>
    </w:div>
    <w:div w:id="1169642131">
      <w:bodyDiv w:val="1"/>
      <w:marLeft w:val="0"/>
      <w:marRight w:val="0"/>
      <w:marTop w:val="0"/>
      <w:marBottom w:val="0"/>
      <w:divBdr>
        <w:top w:val="none" w:sz="0" w:space="0" w:color="auto"/>
        <w:left w:val="none" w:sz="0" w:space="0" w:color="auto"/>
        <w:bottom w:val="none" w:sz="0" w:space="0" w:color="auto"/>
        <w:right w:val="none" w:sz="0" w:space="0" w:color="auto"/>
      </w:divBdr>
    </w:div>
    <w:div w:id="1237087165">
      <w:bodyDiv w:val="1"/>
      <w:marLeft w:val="0"/>
      <w:marRight w:val="0"/>
      <w:marTop w:val="0"/>
      <w:marBottom w:val="0"/>
      <w:divBdr>
        <w:top w:val="none" w:sz="0" w:space="0" w:color="auto"/>
        <w:left w:val="none" w:sz="0" w:space="0" w:color="auto"/>
        <w:bottom w:val="none" w:sz="0" w:space="0" w:color="auto"/>
        <w:right w:val="none" w:sz="0" w:space="0" w:color="auto"/>
      </w:divBdr>
    </w:div>
    <w:div w:id="1381976228">
      <w:bodyDiv w:val="1"/>
      <w:marLeft w:val="0"/>
      <w:marRight w:val="0"/>
      <w:marTop w:val="0"/>
      <w:marBottom w:val="0"/>
      <w:divBdr>
        <w:top w:val="none" w:sz="0" w:space="0" w:color="auto"/>
        <w:left w:val="none" w:sz="0" w:space="0" w:color="auto"/>
        <w:bottom w:val="none" w:sz="0" w:space="0" w:color="auto"/>
        <w:right w:val="none" w:sz="0" w:space="0" w:color="auto"/>
      </w:divBdr>
    </w:div>
    <w:div w:id="1457024864">
      <w:bodyDiv w:val="1"/>
      <w:marLeft w:val="0"/>
      <w:marRight w:val="0"/>
      <w:marTop w:val="0"/>
      <w:marBottom w:val="0"/>
      <w:divBdr>
        <w:top w:val="none" w:sz="0" w:space="0" w:color="auto"/>
        <w:left w:val="none" w:sz="0" w:space="0" w:color="auto"/>
        <w:bottom w:val="none" w:sz="0" w:space="0" w:color="auto"/>
        <w:right w:val="none" w:sz="0" w:space="0" w:color="auto"/>
      </w:divBdr>
    </w:div>
    <w:div w:id="1461877822">
      <w:bodyDiv w:val="1"/>
      <w:marLeft w:val="0"/>
      <w:marRight w:val="0"/>
      <w:marTop w:val="0"/>
      <w:marBottom w:val="0"/>
      <w:divBdr>
        <w:top w:val="none" w:sz="0" w:space="0" w:color="auto"/>
        <w:left w:val="none" w:sz="0" w:space="0" w:color="auto"/>
        <w:bottom w:val="none" w:sz="0" w:space="0" w:color="auto"/>
        <w:right w:val="none" w:sz="0" w:space="0" w:color="auto"/>
      </w:divBdr>
    </w:div>
    <w:div w:id="1501966102">
      <w:bodyDiv w:val="1"/>
      <w:marLeft w:val="0"/>
      <w:marRight w:val="0"/>
      <w:marTop w:val="0"/>
      <w:marBottom w:val="0"/>
      <w:divBdr>
        <w:top w:val="none" w:sz="0" w:space="0" w:color="auto"/>
        <w:left w:val="none" w:sz="0" w:space="0" w:color="auto"/>
        <w:bottom w:val="none" w:sz="0" w:space="0" w:color="auto"/>
        <w:right w:val="none" w:sz="0" w:space="0" w:color="auto"/>
      </w:divBdr>
    </w:div>
    <w:div w:id="1555508527">
      <w:bodyDiv w:val="1"/>
      <w:marLeft w:val="0"/>
      <w:marRight w:val="0"/>
      <w:marTop w:val="0"/>
      <w:marBottom w:val="0"/>
      <w:divBdr>
        <w:top w:val="none" w:sz="0" w:space="0" w:color="auto"/>
        <w:left w:val="none" w:sz="0" w:space="0" w:color="auto"/>
        <w:bottom w:val="none" w:sz="0" w:space="0" w:color="auto"/>
        <w:right w:val="none" w:sz="0" w:space="0" w:color="auto"/>
      </w:divBdr>
    </w:div>
    <w:div w:id="1559785874">
      <w:bodyDiv w:val="1"/>
      <w:marLeft w:val="0"/>
      <w:marRight w:val="0"/>
      <w:marTop w:val="0"/>
      <w:marBottom w:val="0"/>
      <w:divBdr>
        <w:top w:val="none" w:sz="0" w:space="0" w:color="auto"/>
        <w:left w:val="none" w:sz="0" w:space="0" w:color="auto"/>
        <w:bottom w:val="none" w:sz="0" w:space="0" w:color="auto"/>
        <w:right w:val="none" w:sz="0" w:space="0" w:color="auto"/>
      </w:divBdr>
    </w:div>
    <w:div w:id="1562255910">
      <w:bodyDiv w:val="1"/>
      <w:marLeft w:val="0"/>
      <w:marRight w:val="0"/>
      <w:marTop w:val="0"/>
      <w:marBottom w:val="0"/>
      <w:divBdr>
        <w:top w:val="none" w:sz="0" w:space="0" w:color="auto"/>
        <w:left w:val="none" w:sz="0" w:space="0" w:color="auto"/>
        <w:bottom w:val="none" w:sz="0" w:space="0" w:color="auto"/>
        <w:right w:val="none" w:sz="0" w:space="0" w:color="auto"/>
      </w:divBdr>
    </w:div>
    <w:div w:id="1651399020">
      <w:bodyDiv w:val="1"/>
      <w:marLeft w:val="0"/>
      <w:marRight w:val="0"/>
      <w:marTop w:val="0"/>
      <w:marBottom w:val="0"/>
      <w:divBdr>
        <w:top w:val="none" w:sz="0" w:space="0" w:color="auto"/>
        <w:left w:val="none" w:sz="0" w:space="0" w:color="auto"/>
        <w:bottom w:val="none" w:sz="0" w:space="0" w:color="auto"/>
        <w:right w:val="none" w:sz="0" w:space="0" w:color="auto"/>
      </w:divBdr>
    </w:div>
    <w:div w:id="1685479521">
      <w:bodyDiv w:val="1"/>
      <w:marLeft w:val="0"/>
      <w:marRight w:val="0"/>
      <w:marTop w:val="0"/>
      <w:marBottom w:val="0"/>
      <w:divBdr>
        <w:top w:val="none" w:sz="0" w:space="0" w:color="auto"/>
        <w:left w:val="none" w:sz="0" w:space="0" w:color="auto"/>
        <w:bottom w:val="none" w:sz="0" w:space="0" w:color="auto"/>
        <w:right w:val="none" w:sz="0" w:space="0" w:color="auto"/>
      </w:divBdr>
    </w:div>
    <w:div w:id="1686861249">
      <w:bodyDiv w:val="1"/>
      <w:marLeft w:val="0"/>
      <w:marRight w:val="0"/>
      <w:marTop w:val="0"/>
      <w:marBottom w:val="0"/>
      <w:divBdr>
        <w:top w:val="none" w:sz="0" w:space="0" w:color="auto"/>
        <w:left w:val="none" w:sz="0" w:space="0" w:color="auto"/>
        <w:bottom w:val="none" w:sz="0" w:space="0" w:color="auto"/>
        <w:right w:val="none" w:sz="0" w:space="0" w:color="auto"/>
      </w:divBdr>
    </w:div>
    <w:div w:id="1851985837">
      <w:bodyDiv w:val="1"/>
      <w:marLeft w:val="0"/>
      <w:marRight w:val="0"/>
      <w:marTop w:val="0"/>
      <w:marBottom w:val="0"/>
      <w:divBdr>
        <w:top w:val="none" w:sz="0" w:space="0" w:color="auto"/>
        <w:left w:val="none" w:sz="0" w:space="0" w:color="auto"/>
        <w:bottom w:val="none" w:sz="0" w:space="0" w:color="auto"/>
        <w:right w:val="none" w:sz="0" w:space="0" w:color="auto"/>
      </w:divBdr>
    </w:div>
    <w:div w:id="1860853410">
      <w:bodyDiv w:val="1"/>
      <w:marLeft w:val="0"/>
      <w:marRight w:val="0"/>
      <w:marTop w:val="0"/>
      <w:marBottom w:val="0"/>
      <w:divBdr>
        <w:top w:val="none" w:sz="0" w:space="0" w:color="auto"/>
        <w:left w:val="none" w:sz="0" w:space="0" w:color="auto"/>
        <w:bottom w:val="none" w:sz="0" w:space="0" w:color="auto"/>
        <w:right w:val="none" w:sz="0" w:space="0" w:color="auto"/>
      </w:divBdr>
    </w:div>
    <w:div w:id="1912541137">
      <w:bodyDiv w:val="1"/>
      <w:marLeft w:val="0"/>
      <w:marRight w:val="0"/>
      <w:marTop w:val="0"/>
      <w:marBottom w:val="0"/>
      <w:divBdr>
        <w:top w:val="none" w:sz="0" w:space="0" w:color="auto"/>
        <w:left w:val="none" w:sz="0" w:space="0" w:color="auto"/>
        <w:bottom w:val="none" w:sz="0" w:space="0" w:color="auto"/>
        <w:right w:val="none" w:sz="0" w:space="0" w:color="auto"/>
      </w:divBdr>
    </w:div>
    <w:div w:id="1914242723">
      <w:bodyDiv w:val="1"/>
      <w:marLeft w:val="0"/>
      <w:marRight w:val="0"/>
      <w:marTop w:val="0"/>
      <w:marBottom w:val="0"/>
      <w:divBdr>
        <w:top w:val="none" w:sz="0" w:space="0" w:color="auto"/>
        <w:left w:val="none" w:sz="0" w:space="0" w:color="auto"/>
        <w:bottom w:val="none" w:sz="0" w:space="0" w:color="auto"/>
        <w:right w:val="none" w:sz="0" w:space="0" w:color="auto"/>
      </w:divBdr>
    </w:div>
    <w:div w:id="1992637482">
      <w:bodyDiv w:val="1"/>
      <w:marLeft w:val="0"/>
      <w:marRight w:val="0"/>
      <w:marTop w:val="0"/>
      <w:marBottom w:val="0"/>
      <w:divBdr>
        <w:top w:val="none" w:sz="0" w:space="0" w:color="auto"/>
        <w:left w:val="none" w:sz="0" w:space="0" w:color="auto"/>
        <w:bottom w:val="none" w:sz="0" w:space="0" w:color="auto"/>
        <w:right w:val="none" w:sz="0" w:space="0" w:color="auto"/>
      </w:divBdr>
      <w:divsChild>
        <w:div w:id="1347173253">
          <w:marLeft w:val="0"/>
          <w:marRight w:val="0"/>
          <w:marTop w:val="0"/>
          <w:marBottom w:val="0"/>
          <w:divBdr>
            <w:top w:val="none" w:sz="0" w:space="0" w:color="auto"/>
            <w:left w:val="none" w:sz="0" w:space="0" w:color="auto"/>
            <w:bottom w:val="none" w:sz="0" w:space="0" w:color="auto"/>
            <w:right w:val="none" w:sz="0" w:space="0" w:color="auto"/>
          </w:divBdr>
        </w:div>
      </w:divsChild>
    </w:div>
    <w:div w:id="2032144785">
      <w:bodyDiv w:val="1"/>
      <w:marLeft w:val="0"/>
      <w:marRight w:val="0"/>
      <w:marTop w:val="0"/>
      <w:marBottom w:val="0"/>
      <w:divBdr>
        <w:top w:val="none" w:sz="0" w:space="0" w:color="auto"/>
        <w:left w:val="none" w:sz="0" w:space="0" w:color="auto"/>
        <w:bottom w:val="none" w:sz="0" w:space="0" w:color="auto"/>
        <w:right w:val="none" w:sz="0" w:space="0" w:color="auto"/>
      </w:divBdr>
    </w:div>
    <w:div w:id="2040665194">
      <w:bodyDiv w:val="1"/>
      <w:marLeft w:val="0"/>
      <w:marRight w:val="0"/>
      <w:marTop w:val="0"/>
      <w:marBottom w:val="0"/>
      <w:divBdr>
        <w:top w:val="none" w:sz="0" w:space="0" w:color="auto"/>
        <w:left w:val="none" w:sz="0" w:space="0" w:color="auto"/>
        <w:bottom w:val="none" w:sz="0" w:space="0" w:color="auto"/>
        <w:right w:val="none" w:sz="0" w:space="0" w:color="auto"/>
      </w:divBdr>
    </w:div>
    <w:div w:id="2042314962">
      <w:bodyDiv w:val="1"/>
      <w:marLeft w:val="0"/>
      <w:marRight w:val="0"/>
      <w:marTop w:val="0"/>
      <w:marBottom w:val="0"/>
      <w:divBdr>
        <w:top w:val="none" w:sz="0" w:space="0" w:color="auto"/>
        <w:left w:val="none" w:sz="0" w:space="0" w:color="auto"/>
        <w:bottom w:val="none" w:sz="0" w:space="0" w:color="auto"/>
        <w:right w:val="none" w:sz="0" w:space="0" w:color="auto"/>
      </w:divBdr>
    </w:div>
    <w:div w:id="2079589671">
      <w:bodyDiv w:val="1"/>
      <w:marLeft w:val="0"/>
      <w:marRight w:val="0"/>
      <w:marTop w:val="0"/>
      <w:marBottom w:val="0"/>
      <w:divBdr>
        <w:top w:val="none" w:sz="0" w:space="0" w:color="auto"/>
        <w:left w:val="none" w:sz="0" w:space="0" w:color="auto"/>
        <w:bottom w:val="none" w:sz="0" w:space="0" w:color="auto"/>
        <w:right w:val="none" w:sz="0" w:space="0" w:color="auto"/>
      </w:divBdr>
    </w:div>
    <w:div w:id="2085489968">
      <w:bodyDiv w:val="1"/>
      <w:marLeft w:val="0"/>
      <w:marRight w:val="0"/>
      <w:marTop w:val="0"/>
      <w:marBottom w:val="0"/>
      <w:divBdr>
        <w:top w:val="none" w:sz="0" w:space="0" w:color="auto"/>
        <w:left w:val="none" w:sz="0" w:space="0" w:color="auto"/>
        <w:bottom w:val="none" w:sz="0" w:space="0" w:color="auto"/>
        <w:right w:val="none" w:sz="0" w:space="0" w:color="auto"/>
      </w:divBdr>
    </w:div>
    <w:div w:id="2104185573">
      <w:bodyDiv w:val="1"/>
      <w:marLeft w:val="0"/>
      <w:marRight w:val="0"/>
      <w:marTop w:val="0"/>
      <w:marBottom w:val="0"/>
      <w:divBdr>
        <w:top w:val="none" w:sz="0" w:space="0" w:color="auto"/>
        <w:left w:val="none" w:sz="0" w:space="0" w:color="auto"/>
        <w:bottom w:val="none" w:sz="0" w:space="0" w:color="auto"/>
        <w:right w:val="none" w:sz="0" w:space="0" w:color="auto"/>
      </w:divBdr>
    </w:div>
    <w:div w:id="21218715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0.svg"/><Relationship Id="rId21" Type="http://schemas.openxmlformats.org/officeDocument/2006/relationships/footer" Target="footer5.xml"/><Relationship Id="rId42" Type="http://schemas.openxmlformats.org/officeDocument/2006/relationships/header" Target="header8.xml"/><Relationship Id="rId47" Type="http://schemas.openxmlformats.org/officeDocument/2006/relationships/hyperlink" Target="https://www.youtube.com/watch?v=jCJraM4dmeE" TargetMode="External"/><Relationship Id="rId63" Type="http://schemas.openxmlformats.org/officeDocument/2006/relationships/hyperlink" Target="https://taxsuperandyou.gov.au/explainer/how-do-you-pay-tax-and-how-it-calculated" TargetMode="External"/><Relationship Id="rId68" Type="http://schemas.openxmlformats.org/officeDocument/2006/relationships/hyperlink" Target="https://taxsuperandyou.gov.au/investigation/income-tax-fair" TargetMode="External"/><Relationship Id="rId84" Type="http://schemas.openxmlformats.org/officeDocument/2006/relationships/footer" Target="footer14.xml"/><Relationship Id="rId89" Type="http://schemas.openxmlformats.org/officeDocument/2006/relationships/image" Target="media/image23.jpeg"/><Relationship Id="rId16" Type="http://schemas.openxmlformats.org/officeDocument/2006/relationships/header" Target="header2.xml"/><Relationship Id="rId11" Type="http://schemas.openxmlformats.org/officeDocument/2006/relationships/image" Target="media/image6.jpeg"/><Relationship Id="rId32" Type="http://schemas.openxmlformats.org/officeDocument/2006/relationships/image" Target="media/image16.png"/><Relationship Id="rId37" Type="http://schemas.openxmlformats.org/officeDocument/2006/relationships/footer" Target="footer7.xml"/><Relationship Id="rId53" Type="http://schemas.openxmlformats.org/officeDocument/2006/relationships/hyperlink" Target="https://cdn.agclassroom.org/media/uploads/2017/07/07/graphing_activitysheet.pdf" TargetMode="External"/><Relationship Id="rId58" Type="http://schemas.openxmlformats.org/officeDocument/2006/relationships/hyperlink" Target="https://taxsuperandyou.gov.au/explainer/government-decisions-game-1" TargetMode="External"/><Relationship Id="rId74" Type="http://schemas.openxmlformats.org/officeDocument/2006/relationships/hyperlink" Target="https://pz.harvard.edu/resources/imagine-if" TargetMode="External"/><Relationship Id="rId79" Type="http://schemas.openxmlformats.org/officeDocument/2006/relationships/footer" Target="footer11.xml"/><Relationship Id="rId5" Type="http://schemas.openxmlformats.org/officeDocument/2006/relationships/numbering" Target="numbering.xml"/><Relationship Id="rId90" Type="http://schemas.openxmlformats.org/officeDocument/2006/relationships/header" Target="header12.xml"/><Relationship Id="rId22" Type="http://schemas.openxmlformats.org/officeDocument/2006/relationships/header" Target="header4.xml"/><Relationship Id="rId27" Type="http://schemas.openxmlformats.org/officeDocument/2006/relationships/image" Target="media/image11.png"/><Relationship Id="rId43" Type="http://schemas.openxmlformats.org/officeDocument/2006/relationships/footer" Target="footer10.xml"/><Relationship Id="rId48" Type="http://schemas.openxmlformats.org/officeDocument/2006/relationships/hyperlink" Target="https://www.youtube.com/watch?v=kUPm2tMCbGE" TargetMode="External"/><Relationship Id="rId64" Type="http://schemas.openxmlformats.org/officeDocument/2006/relationships/hyperlink" Target="https://taxsuperandyou.gov.au/worksheets/calculating-tax" TargetMode="External"/><Relationship Id="rId69" Type="http://schemas.openxmlformats.org/officeDocument/2006/relationships/hyperlink" Target="https://pz.harvard.edu/resources/see-think-wonder" TargetMode="External"/><Relationship Id="rId8" Type="http://schemas.openxmlformats.org/officeDocument/2006/relationships/webSettings" Target="webSettings.xml"/><Relationship Id="rId51" Type="http://schemas.openxmlformats.org/officeDocument/2006/relationships/hyperlink" Target="https://www.theteachertoolkit.com/index.php/tool/think-pair-share" TargetMode="External"/><Relationship Id="rId72" Type="http://schemas.openxmlformats.org/officeDocument/2006/relationships/image" Target="media/image20.png"/><Relationship Id="rId80" Type="http://schemas.openxmlformats.org/officeDocument/2006/relationships/header" Target="header10.xml"/><Relationship Id="rId85" Type="http://schemas.openxmlformats.org/officeDocument/2006/relationships/hyperlink" Target="https://peo.gov.au/UNDERSTAND-OUR-PARLIAMENT/HOW-PARLIAMENT-WORKS/THREE-LEVELS-OF-GOVERNMENT/THREE-LEVELS-OF-GOVERNMENT-GOVERNING-AUSTRALIA" TargetMode="Externa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image" Target="media/image7.jpg"/><Relationship Id="rId17" Type="http://schemas.openxmlformats.org/officeDocument/2006/relationships/footer" Target="footer2.xml"/><Relationship Id="rId25" Type="http://schemas.openxmlformats.org/officeDocument/2006/relationships/image" Target="media/image9.png"/><Relationship Id="rId33" Type="http://schemas.openxmlformats.org/officeDocument/2006/relationships/image" Target="media/image17.svg"/><Relationship Id="rId38" Type="http://schemas.openxmlformats.org/officeDocument/2006/relationships/header" Target="header6.xml"/><Relationship Id="rId46" Type="http://schemas.openxmlformats.org/officeDocument/2006/relationships/hyperlink" Target="https://teacherhead.com/2019/03/03/10-techniques-for-retrieval-practice" TargetMode="External"/><Relationship Id="rId59" Type="http://schemas.openxmlformats.org/officeDocument/2006/relationships/hyperlink" Target="https://taxsuperandyou.gov.au/explainer/government-decision-cards-1" TargetMode="External"/><Relationship Id="rId67" Type="http://schemas.openxmlformats.org/officeDocument/2006/relationships/hyperlink" Target="https://learn.k20center.ou.edu/strategy/118" TargetMode="External"/><Relationship Id="rId20" Type="http://schemas.openxmlformats.org/officeDocument/2006/relationships/footer" Target="footer4.xml"/><Relationship Id="rId41" Type="http://schemas.openxmlformats.org/officeDocument/2006/relationships/footer" Target="footer9.xml"/><Relationship Id="rId54" Type="http://schemas.openxmlformats.org/officeDocument/2006/relationships/hyperlink" Target="https://cdn.agclassroom.org/media/uploads/2017/07/07/graphing_activitysheet_answerkey.pdf" TargetMode="External"/><Relationship Id="rId62" Type="http://schemas.openxmlformats.org/officeDocument/2006/relationships/hyperlink" Target="https://www.abc.net.au/education/btn-what-is-the-gst/13603700" TargetMode="External"/><Relationship Id="rId70" Type="http://schemas.openxmlformats.org/officeDocument/2006/relationships/hyperlink" Target="https://www.ufic.ufl.edu/pd/downloads/ici-Activities/human%20values.pdf" TargetMode="External"/><Relationship Id="rId75" Type="http://schemas.openxmlformats.org/officeDocument/2006/relationships/hyperlink" Target="https://www.debatingsa.com.au/wp-content/uploads/2014/03/Debating-A-Brief-Introduction-for-Beginners.pdf" TargetMode="External"/><Relationship Id="rId83" Type="http://schemas.openxmlformats.org/officeDocument/2006/relationships/footer" Target="footer13.xml"/><Relationship Id="rId88" Type="http://schemas.openxmlformats.org/officeDocument/2006/relationships/footer" Target="footer15.xml"/><Relationship Id="rId91" Type="http://schemas.openxmlformats.org/officeDocument/2006/relationships/footer" Target="footer1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creativecommons.org/licenses/by/4.0/" TargetMode="External"/><Relationship Id="rId23" Type="http://schemas.openxmlformats.org/officeDocument/2006/relationships/footer" Target="footer6.xml"/><Relationship Id="rId28" Type="http://schemas.openxmlformats.org/officeDocument/2006/relationships/image" Target="media/image12.png"/><Relationship Id="rId36" Type="http://schemas.openxmlformats.org/officeDocument/2006/relationships/header" Target="header5.xml"/><Relationship Id="rId49" Type="http://schemas.openxmlformats.org/officeDocument/2006/relationships/hyperlink" Target="https://pz.harvard.edu/resources/the-3-whys" TargetMode="External"/><Relationship Id="rId57" Type="http://schemas.openxmlformats.org/officeDocument/2006/relationships/hyperlink" Target="https://taxsuperandyou.gov.au/activity/economics-business/government-decisions-and-trade-offs" TargetMode="External"/><Relationship Id="rId10" Type="http://schemas.openxmlformats.org/officeDocument/2006/relationships/endnotes" Target="endnotes.xml"/><Relationship Id="rId31" Type="http://schemas.openxmlformats.org/officeDocument/2006/relationships/image" Target="media/image15.svg"/><Relationship Id="rId44" Type="http://schemas.openxmlformats.org/officeDocument/2006/relationships/image" Target="media/image19.jpeg"/><Relationship Id="rId52" Type="http://schemas.openxmlformats.org/officeDocument/2006/relationships/hyperlink" Target="https://www.youtube.com/watch?v=7eZcPs9z9OA" TargetMode="External"/><Relationship Id="rId60" Type="http://schemas.openxmlformats.org/officeDocument/2006/relationships/hyperlink" Target="https://teacherhead.com/2019/03/03/10-techniques-for-retrieval-practice" TargetMode="External"/><Relationship Id="rId65" Type="http://schemas.openxmlformats.org/officeDocument/2006/relationships/hyperlink" Target="https://taxsuperandyou.gov.au/video/who-pays-tax-0" TargetMode="External"/><Relationship Id="rId73" Type="http://schemas.openxmlformats.org/officeDocument/2006/relationships/hyperlink" Target="https://www.sbs.com.au/news/article/the-australian-budget-is-big-lets-break-it-down/mufz7dk4i" TargetMode="External"/><Relationship Id="rId78" Type="http://schemas.openxmlformats.org/officeDocument/2006/relationships/header" Target="header9.xml"/><Relationship Id="rId81" Type="http://schemas.openxmlformats.org/officeDocument/2006/relationships/footer" Target="footer12.xml"/><Relationship Id="rId86" Type="http://schemas.openxmlformats.org/officeDocument/2006/relationships/hyperlink" Target="https://www.aihw.gov.au/reports/australias-health/australias-health-2020-in-brief/summary"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1.xml"/><Relationship Id="rId18" Type="http://schemas.openxmlformats.org/officeDocument/2006/relationships/footer" Target="footer3.xml"/><Relationship Id="rId39" Type="http://schemas.openxmlformats.org/officeDocument/2006/relationships/footer" Target="footer8.xml"/><Relationship Id="rId34" Type="http://schemas.openxmlformats.org/officeDocument/2006/relationships/hyperlink" Target="https://k10outline.scsa.wa.edu.au/home/wa-curriculum/learning-areas/humanities-and-social-sciences/overview/humanities-and-social-sciences-ways-of-teaching" TargetMode="External"/><Relationship Id="rId50" Type="http://schemas.openxmlformats.org/officeDocument/2006/relationships/hyperlink" Target="https://aus01.safelinks.protection.outlook.com/?url=https%3A%2F%2Fwww.youtube.com%2Fwatch%3Fv%3DnKvrbOq1OfI&amp;data=05%7C02%7CMeredith.Beaton%40scsa.wa.edu.au%7C66991276e8114b6879f008dd508f56d9%7C5998b5ec02034308a043253474cdc1a2%7C0%7C0%7C638755298744275131%7CUnknown%7CTWFpbGZsb3d8eyJFbXB0eU1hcGkiOnRydWUsIlYiOiIwLjAuMDAwMCIsIlAiOiJXaW4zMiIsIkFOIjoiTWFpbCIsIldUIjoyfQ%3D%3D%7C0%7C%7C%7C&amp;sdata=AuZIRJ%2BsI2GKeFwZVf3FvyObfkbpZEtjfis3sfJwpvM%3D&amp;reserved=0" TargetMode="External"/><Relationship Id="rId55" Type="http://schemas.openxmlformats.org/officeDocument/2006/relationships/hyperlink" Target="https://wordsworthmaths.wordpress.com/wp-content/uploads/2020/05/topic-1-term-2-2020-grade-9-price-theory-activity.pdf" TargetMode="External"/><Relationship Id="rId76" Type="http://schemas.openxmlformats.org/officeDocument/2006/relationships/image" Target="media/image21.jpeg"/><Relationship Id="rId7" Type="http://schemas.openxmlformats.org/officeDocument/2006/relationships/settings" Target="settings.xml"/><Relationship Id="rId71" Type="http://schemas.openxmlformats.org/officeDocument/2006/relationships/hyperlink" Target="https://taxsuperandyou.gov.au/activity/economics-business-5" TargetMode="External"/><Relationship Id="rId92" Type="http://schemas.openxmlformats.org/officeDocument/2006/relationships/fontTable" Target="fontTable.xml"/><Relationship Id="rId2" Type="http://schemas.openxmlformats.org/officeDocument/2006/relationships/customXml" Target="../customXml/item2.xml"/><Relationship Id="rId29" Type="http://schemas.openxmlformats.org/officeDocument/2006/relationships/image" Target="media/image13.svg"/><Relationship Id="rId24" Type="http://schemas.openxmlformats.org/officeDocument/2006/relationships/hyperlink" Target="https://k10outline.scsa.wa.edu.au/" TargetMode="External"/><Relationship Id="rId40" Type="http://schemas.openxmlformats.org/officeDocument/2006/relationships/header" Target="header7.xml"/><Relationship Id="rId45" Type="http://schemas.openxmlformats.org/officeDocument/2006/relationships/hyperlink" Target="https://www.theteachertoolkit.com/index.php/tool/frayer-model" TargetMode="External"/><Relationship Id="rId66" Type="http://schemas.openxmlformats.org/officeDocument/2006/relationships/hyperlink" Target="https://www.outliercreative.com/blog/how-to-create-a-one-pager" TargetMode="External"/><Relationship Id="rId87" Type="http://schemas.openxmlformats.org/officeDocument/2006/relationships/hyperlink" Target="https://creativecommons.org/licenses/by/3.0/au/" TargetMode="External"/><Relationship Id="rId61" Type="http://schemas.openxmlformats.org/officeDocument/2006/relationships/hyperlink" Target="https://www.abc.net.au/education/my-five-cents-how-does-income-tax-work/13623446" TargetMode="External"/><Relationship Id="rId82" Type="http://schemas.openxmlformats.org/officeDocument/2006/relationships/header" Target="header11.xml"/><Relationship Id="rId19" Type="http://schemas.openxmlformats.org/officeDocument/2006/relationships/header" Target="header3.xml"/><Relationship Id="rId14" Type="http://schemas.openxmlformats.org/officeDocument/2006/relationships/footer" Target="footer1.xml"/><Relationship Id="rId30" Type="http://schemas.openxmlformats.org/officeDocument/2006/relationships/image" Target="media/image14.png"/><Relationship Id="rId35" Type="http://schemas.openxmlformats.org/officeDocument/2006/relationships/hyperlink" Target="https://k10outline.scsa.wa.edu.au/home/wa-curriculum/learning-areas/humanities-and-social-sciences/overview/humanities-and-social-sciences-ways-of-assessing" TargetMode="External"/><Relationship Id="rId56" Type="http://schemas.openxmlformats.org/officeDocument/2006/relationships/hyperlink" Target="https://www.theteachertoolkit.com/index.php/tool/think-pair-share" TargetMode="External"/><Relationship Id="rId77" Type="http://schemas.openxmlformats.org/officeDocument/2006/relationships/image" Target="media/image22.png"/></Relationships>
</file>

<file path=word/_rels/header1.xml.rels><?xml version="1.0" encoding="UTF-8" standalone="yes"?>
<Relationships xmlns="http://schemas.openxmlformats.org/package/2006/relationships"><Relationship Id="rId1" Type="http://schemas.openxmlformats.org/officeDocument/2006/relationships/image" Target="media/image8.png"/></Relationships>
</file>

<file path=word/_rels/header5.xml.rels><?xml version="1.0" encoding="UTF-8" standalone="yes"?>
<Relationships xmlns="http://schemas.openxmlformats.org/package/2006/relationships"><Relationship Id="rId1" Type="http://schemas.openxmlformats.org/officeDocument/2006/relationships/image" Target="media/image18.jpeg"/></Relationships>
</file>

<file path=word/_rels/header9.xml.rels><?xml version="1.0" encoding="UTF-8" standalone="yes"?>
<Relationships xmlns="http://schemas.openxmlformats.org/package/2006/relationships"><Relationship Id="rId1" Type="http://schemas.openxmlformats.org/officeDocument/2006/relationships/image" Target="media/image18.jpeg"/></Relationships>
</file>

<file path=word/_rels/header10.xml.rels><?xml version="1.0" encoding="UTF-8" standalone="yes"?>
<Relationships xmlns="http://schemas.openxmlformats.org/package/2006/relationships"><Relationship Id="rId1" Type="http://schemas.openxmlformats.org/officeDocument/2006/relationships/image" Target="media/image18.jpeg"/></Relationships>
</file>

<file path=word/_rels/numbering.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word/theme/theme1.xml><?xml version="1.0" encoding="utf-8"?>
<a:theme xmlns:a="http://schemas.openxmlformats.org/drawingml/2006/main" name="Office Theme">
  <a:themeElements>
    <a:clrScheme name="SCSA HASS">
      <a:dk1>
        <a:sysClr val="windowText" lastClr="000000"/>
      </a:dk1>
      <a:lt1>
        <a:sysClr val="window" lastClr="FFFFFF"/>
      </a:lt1>
      <a:dk2>
        <a:srgbClr val="000000"/>
      </a:dk2>
      <a:lt2>
        <a:srgbClr val="FFFFFF"/>
      </a:lt2>
      <a:accent1>
        <a:srgbClr val="E1231A"/>
      </a:accent1>
      <a:accent2>
        <a:srgbClr val="E84F48"/>
      </a:accent2>
      <a:accent3>
        <a:srgbClr val="EE7B76"/>
      </a:accent3>
      <a:accent4>
        <a:srgbClr val="F3A7A4"/>
      </a:accent4>
      <a:accent5>
        <a:srgbClr val="F9D3D1"/>
      </a:accent5>
      <a:accent6>
        <a:srgbClr val="580F8B"/>
      </a:accent6>
      <a:hlink>
        <a:srgbClr val="580F8B"/>
      </a:hlink>
      <a:folHlink>
        <a:srgbClr val="514F59"/>
      </a:folHlink>
    </a:clrScheme>
    <a:fontScheme name="Normal">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Teacher guidelines [AC P - 10]" ma:contentTypeID="0x01010087EBDC6B2962BD43B19EB145FE5A16F200DE75694CB4B71749B3CE48AFFC10C499" ma:contentTypeVersion="3" ma:contentTypeDescription="" ma:contentTypeScope="" ma:versionID="f1e2d09a1222fcc85dd40739fe796922">
  <xsd:schema xmlns:xsd="http://www.w3.org/2001/XMLSchema" xmlns:xs="http://www.w3.org/2001/XMLSchema" xmlns:p="http://schemas.microsoft.com/office/2006/metadata/properties" targetNamespace="http://schemas.microsoft.com/office/2006/metadata/properties" ma:root="true" ma:fieldsID="6e04b59c3cfb7c1d1435cd81f8e0197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48909D-822A-489D-9A91-F1DD0FE2827F}">
  <ds:schemaRefs>
    <ds:schemaRef ds:uri="http://schemas.microsoft.com/sharepoint/v3/contenttype/forms"/>
  </ds:schemaRefs>
</ds:datastoreItem>
</file>

<file path=customXml/itemProps2.xml><?xml version="1.0" encoding="utf-8"?>
<ds:datastoreItem xmlns:ds="http://schemas.openxmlformats.org/officeDocument/2006/customXml" ds:itemID="{DAC7C7B3-E73E-477B-81EF-27C7D2B1C307}">
  <ds:schemaRefs>
    <ds:schemaRef ds:uri="http://schemas.openxmlformats.org/officeDocument/2006/bibliography"/>
  </ds:schemaRefs>
</ds:datastoreItem>
</file>

<file path=customXml/itemProps3.xml><?xml version="1.0" encoding="utf-8"?>
<ds:datastoreItem xmlns:ds="http://schemas.openxmlformats.org/officeDocument/2006/customXml" ds:itemID="{BAE56690-DF3E-4740-B2A6-CF75C275F68F}">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76B5E5D2-6C96-4A23-824D-902B1244C3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372</TotalTime>
  <Pages>50</Pages>
  <Words>9055</Words>
  <Characters>54061</Characters>
  <Application>Microsoft Office Word</Application>
  <DocSecurity>0</DocSecurity>
  <Lines>1422</Lines>
  <Paragraphs>914</Paragraphs>
  <ScaleCrop>false</ScaleCrop>
  <HeadingPairs>
    <vt:vector size="2" baseType="variant">
      <vt:variant>
        <vt:lpstr>Title</vt:lpstr>
      </vt:variant>
      <vt:variant>
        <vt:i4>1</vt:i4>
      </vt:variant>
    </vt:vector>
  </HeadingPairs>
  <TitlesOfParts>
    <vt:vector size="1" baseType="lpstr">
      <vt:lpstr>Year 8 History Sample assessment Teacher guidelines | Effects of the Black Death: Source Response | Australian Curriculum v 3.0</vt:lpstr>
    </vt:vector>
  </TitlesOfParts>
  <Company>Queensland Studies Authority</Company>
  <LinksUpToDate>false</LinksUpToDate>
  <CharactersWithSpaces>62202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8 History Sample assessment Teacher guidelines | Effects of the Black Death: Source Response | Australian Curriculum v 3.0</dc:title>
  <dc:subject/>
  <dc:creator/>
  <cp:keywords/>
  <dc:description/>
  <cp:lastModifiedBy>Jessica Blackwood</cp:lastModifiedBy>
  <cp:revision>69</cp:revision>
  <cp:lastPrinted>2026-01-14T06:17:00Z</cp:lastPrinted>
  <dcterms:created xsi:type="dcterms:W3CDTF">2025-09-10T04:25:00Z</dcterms:created>
  <dcterms:modified xsi:type="dcterms:W3CDTF">2026-01-14T06:17:00Z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0x01010087EBDC6B2962BD43B19EB145FE5A16F200DE75694CB4B71749B3CE48AFFC10C499</vt:lpwstr>
  </property>
</Properties>
</file>